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4280376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4660"/>
  </p:normalViewPr>
  <p:slideViewPr>
    <p:cSldViewPr snapToGrid="0">
      <p:cViewPr varScale="1">
        <p:scale>
          <a:sx n="11" d="100"/>
          <a:sy n="11" d="100"/>
        </p:scale>
        <p:origin x="243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em mirza" userId="1a907210b0e0a41d" providerId="LiveId" clId="{EFC42186-CE83-442D-858D-180ED1A32273}"/>
    <pc:docChg chg="modSld">
      <pc:chgData name="anem mirza" userId="1a907210b0e0a41d" providerId="LiveId" clId="{EFC42186-CE83-442D-858D-180ED1A32273}" dt="2022-03-09T16:38:07.975" v="142" actId="1036"/>
      <pc:docMkLst>
        <pc:docMk/>
      </pc:docMkLst>
      <pc:sldChg chg="modSp mod">
        <pc:chgData name="anem mirza" userId="1a907210b0e0a41d" providerId="LiveId" clId="{EFC42186-CE83-442D-858D-180ED1A32273}" dt="2022-03-09T16:38:07.975" v="142" actId="1036"/>
        <pc:sldMkLst>
          <pc:docMk/>
          <pc:sldMk cId="2300456852" sldId="257"/>
        </pc:sldMkLst>
        <pc:spChg chg="mod">
          <ac:chgData name="anem mirza" userId="1a907210b0e0a41d" providerId="LiveId" clId="{EFC42186-CE83-442D-858D-180ED1A32273}" dt="2022-03-09T16:38:07.975" v="142" actId="1036"/>
          <ac:spMkLst>
            <pc:docMk/>
            <pc:sldMk cId="2300456852" sldId="257"/>
            <ac:spMk id="2" creationId="{1E9FCE07-E752-4ED1-991C-0A88353B5D00}"/>
          </ac:spMkLst>
        </pc:spChg>
        <pc:spChg chg="mod">
          <ac:chgData name="anem mirza" userId="1a907210b0e0a41d" providerId="LiveId" clId="{EFC42186-CE83-442D-858D-180ED1A32273}" dt="2022-03-09T16:37:53.537" v="136" actId="1036"/>
          <ac:spMkLst>
            <pc:docMk/>
            <pc:sldMk cId="2300456852" sldId="257"/>
            <ac:spMk id="3" creationId="{155E2EC3-6F6D-47A4-AAB1-F5C1D0098F16}"/>
          </ac:spMkLst>
        </pc:spChg>
        <pc:spChg chg="mod">
          <ac:chgData name="anem mirza" userId="1a907210b0e0a41d" providerId="LiveId" clId="{EFC42186-CE83-442D-858D-180ED1A32273}" dt="2022-03-09T16:38:00.245" v="139" actId="1036"/>
          <ac:spMkLst>
            <pc:docMk/>
            <pc:sldMk cId="2300456852" sldId="257"/>
            <ac:spMk id="4" creationId="{BB1F7991-6102-4E69-93C5-2B05E21AA3A3}"/>
          </ac:spMkLst>
        </pc:spChg>
        <pc:spChg chg="mod">
          <ac:chgData name="anem mirza" userId="1a907210b0e0a41d" providerId="LiveId" clId="{EFC42186-CE83-442D-858D-180ED1A32273}" dt="2022-03-09T16:19:16.467" v="5" actId="20577"/>
          <ac:spMkLst>
            <pc:docMk/>
            <pc:sldMk cId="2300456852" sldId="257"/>
            <ac:spMk id="7" creationId="{0D5132E5-CB74-424C-A0EE-ECFAD8C81F1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4D6598-0856-4847-85F2-A072A354F867}" type="datetimeFigureOut">
              <a:rPr lang="en-GB" smtClean="0"/>
              <a:t>09/03/2022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2636200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4D6598-0856-4847-85F2-A072A354F867}" type="datetimeFigureOut">
              <a:rPr lang="en-GB" smtClean="0"/>
              <a:t>09/03/2022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4290689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4D6598-0856-4847-85F2-A072A354F867}" type="datetimeFigureOut">
              <a:rPr lang="en-GB" smtClean="0"/>
              <a:t>09/03/2022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330416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4D6598-0856-4847-85F2-A072A354F867}" type="datetimeFigureOut">
              <a:rPr lang="en-GB" smtClean="0"/>
              <a:t>09/03/2022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312797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4D6598-0856-4847-85F2-A072A354F867}" type="datetimeFigureOut">
              <a:rPr lang="en-GB" smtClean="0"/>
              <a:t>09/03/2022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6195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4D6598-0856-4847-85F2-A072A354F867}" type="datetimeFigureOut">
              <a:rPr lang="en-GB" smtClean="0"/>
              <a:t>09/03/2022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13222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4D6598-0856-4847-85F2-A072A354F867}" type="datetimeFigureOut">
              <a:rPr lang="en-GB" smtClean="0"/>
              <a:t>09/03/2022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979678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4D6598-0856-4847-85F2-A072A354F867}" type="datetimeFigureOut">
              <a:rPr lang="en-GB" smtClean="0"/>
              <a:t>09/03/2022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170108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D6598-0856-4847-85F2-A072A354F867}" type="datetimeFigureOut">
              <a:rPr lang="en-GB" smtClean="0"/>
              <a:t>09/03/2022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93380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284D6598-0856-4847-85F2-A072A354F867}" type="datetimeFigureOut">
              <a:rPr lang="en-GB" smtClean="0"/>
              <a:t>09/03/2022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130791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284D6598-0856-4847-85F2-A072A354F867}" type="datetimeFigureOut">
              <a:rPr lang="en-GB" smtClean="0"/>
              <a:t>09/03/2022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FF653-0028-47F0-B152-3A46291585A5}" type="slidenum">
              <a:rPr lang="en-GB" smtClean="0"/>
              <a:t>‹#›</a:t>
            </a:fld>
            <a:endParaRPr lang="en-GB"/>
          </a:p>
        </p:txBody>
      </p:sp>
    </p:spTree>
    <p:extLst>
      <p:ext uri="{BB962C8B-B14F-4D97-AF65-F5344CB8AC3E}">
        <p14:creationId xmlns:p14="http://schemas.microsoft.com/office/powerpoint/2010/main" val="357539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84D6598-0856-4847-85F2-A072A354F867}" type="datetimeFigureOut">
              <a:rPr lang="en-GB" smtClean="0"/>
              <a:t>09/03/2022</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FEFFF653-0028-47F0-B152-3A46291585A5}" type="slidenum">
              <a:rPr lang="en-GB" smtClean="0"/>
              <a:t>‹#›</a:t>
            </a:fld>
            <a:endParaRPr lang="en-GB"/>
          </a:p>
        </p:txBody>
      </p:sp>
    </p:spTree>
    <p:extLst>
      <p:ext uri="{BB962C8B-B14F-4D97-AF65-F5344CB8AC3E}">
        <p14:creationId xmlns:p14="http://schemas.microsoft.com/office/powerpoint/2010/main" val="29960713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FCE07-E752-4ED1-991C-0A88353B5D00}"/>
              </a:ext>
            </a:extLst>
          </p:cNvPr>
          <p:cNvSpPr>
            <a:spLocks noGrp="1"/>
          </p:cNvSpPr>
          <p:nvPr>
            <p:ph type="title"/>
          </p:nvPr>
        </p:nvSpPr>
        <p:spPr>
          <a:xfrm>
            <a:off x="2081421" y="1109438"/>
            <a:ext cx="26112371" cy="8273416"/>
          </a:xfrm>
        </p:spPr>
        <p:txBody>
          <a:bodyPr>
            <a:normAutofit/>
          </a:bodyPr>
          <a:lstStyle/>
          <a:p>
            <a:pPr algn="ctr"/>
            <a:r>
              <a:rPr lang="en-GB" sz="7200" b="1" dirty="0">
                <a:effectLst/>
                <a:latin typeface="Calibri Light" panose="020F0302020204030204" pitchFamily="34" charset="0"/>
                <a:ea typeface="Calibri" panose="020F0502020204030204" pitchFamily="34" charset="0"/>
              </a:rPr>
              <a:t>Aromatase inhibitors and skeletal health- do new guidelines prevent fractures? </a:t>
            </a:r>
            <a:br>
              <a:rPr lang="en-GB" sz="7200" b="1" dirty="0">
                <a:effectLst/>
                <a:latin typeface="Calibri Light" panose="020F0302020204030204" pitchFamily="34" charset="0"/>
                <a:ea typeface="Calibri" panose="020F0502020204030204" pitchFamily="34" charset="0"/>
              </a:rPr>
            </a:br>
            <a:br>
              <a:rPr lang="en-GB" sz="7200" b="1" dirty="0">
                <a:effectLst/>
                <a:latin typeface="Calibri Light" panose="020F0302020204030204" pitchFamily="34" charset="0"/>
                <a:ea typeface="Calibri" panose="020F0502020204030204" pitchFamily="34" charset="0"/>
              </a:rPr>
            </a:br>
            <a:r>
              <a:rPr lang="en-GB" sz="4000" b="1" dirty="0">
                <a:effectLst/>
                <a:latin typeface="Calibri Light" panose="020F0302020204030204" pitchFamily="34" charset="0"/>
                <a:ea typeface="Calibri" panose="020F0502020204030204" pitchFamily="34" charset="0"/>
              </a:rPr>
              <a:t>Anem Mirza, </a:t>
            </a:r>
            <a:r>
              <a:rPr lang="en-GB" sz="4000" b="1" dirty="0" err="1">
                <a:effectLst/>
                <a:latin typeface="Calibri Light" panose="020F0302020204030204" pitchFamily="34" charset="0"/>
                <a:ea typeface="Calibri" panose="020F0502020204030204" pitchFamily="34" charset="0"/>
              </a:rPr>
              <a:t>Zeyar</a:t>
            </a:r>
            <a:r>
              <a:rPr lang="en-GB" sz="4000" b="1" dirty="0">
                <a:effectLst/>
                <a:latin typeface="Calibri Light" panose="020F0302020204030204" pitchFamily="34" charset="0"/>
                <a:ea typeface="Calibri" panose="020F0502020204030204" pitchFamily="34" charset="0"/>
              </a:rPr>
              <a:t> Win Naing, Parisa </a:t>
            </a:r>
            <a:r>
              <a:rPr lang="en-GB" sz="4000" b="1" dirty="0" err="1">
                <a:effectLst/>
                <a:latin typeface="Calibri Light" panose="020F0302020204030204" pitchFamily="34" charset="0"/>
                <a:ea typeface="Calibri" panose="020F0502020204030204" pitchFamily="34" charset="0"/>
              </a:rPr>
              <a:t>Khonsari</a:t>
            </a:r>
            <a:r>
              <a:rPr lang="en-GB" sz="4000" b="1" dirty="0">
                <a:effectLst/>
                <a:latin typeface="Calibri Light" panose="020F0302020204030204" pitchFamily="34" charset="0"/>
                <a:ea typeface="Calibri" panose="020F0502020204030204" pitchFamily="34" charset="0"/>
              </a:rPr>
              <a:t>, Haseeb Khan, </a:t>
            </a:r>
            <a:r>
              <a:rPr lang="en-GB" sz="4000" b="1" dirty="0" err="1">
                <a:effectLst/>
                <a:latin typeface="Calibri Light" panose="020F0302020204030204" pitchFamily="34" charset="0"/>
                <a:ea typeface="Calibri" panose="020F0502020204030204" pitchFamily="34" charset="0"/>
              </a:rPr>
              <a:t>Parushak</a:t>
            </a:r>
            <a:r>
              <a:rPr lang="en-GB" sz="4000" b="1" dirty="0">
                <a:effectLst/>
                <a:latin typeface="Calibri Light" panose="020F0302020204030204" pitchFamily="34" charset="0"/>
                <a:ea typeface="Calibri" panose="020F0502020204030204" pitchFamily="34" charset="0"/>
              </a:rPr>
              <a:t> </a:t>
            </a:r>
            <a:r>
              <a:rPr lang="en-GB" sz="4000" b="1" dirty="0" err="1">
                <a:effectLst/>
                <a:latin typeface="Calibri Light" panose="020F0302020204030204" pitchFamily="34" charset="0"/>
                <a:ea typeface="Calibri" panose="020F0502020204030204" pitchFamily="34" charset="0"/>
              </a:rPr>
              <a:t>Rezai</a:t>
            </a:r>
            <a:r>
              <a:rPr lang="en-GB" sz="4000" b="1" dirty="0">
                <a:effectLst/>
                <a:latin typeface="Calibri Light" panose="020F0302020204030204" pitchFamily="34" charset="0"/>
                <a:ea typeface="Calibri" panose="020F0502020204030204" pitchFamily="34" charset="0"/>
              </a:rPr>
              <a:t>, Ali K. Abbas, Muhammad Nisar</a:t>
            </a:r>
            <a:br>
              <a:rPr lang="en-GB" sz="4000" b="1" dirty="0">
                <a:effectLst/>
                <a:latin typeface="Calibri Light" panose="020F0302020204030204" pitchFamily="34" charset="0"/>
                <a:ea typeface="Calibri" panose="020F0502020204030204" pitchFamily="34" charset="0"/>
              </a:rPr>
            </a:br>
            <a:r>
              <a:rPr lang="en-GB" altLang="en-US" sz="3200" dirty="0"/>
              <a:t>Luton &amp; Dunstable University Hospital, Luton, UK</a:t>
            </a:r>
            <a:endParaRPr lang="en-GB" sz="3200" dirty="0"/>
          </a:p>
        </p:txBody>
      </p:sp>
      <p:sp>
        <p:nvSpPr>
          <p:cNvPr id="3" name="Content Placeholder 2">
            <a:extLst>
              <a:ext uri="{FF2B5EF4-FFF2-40B4-BE49-F238E27FC236}">
                <a16:creationId xmlns:a16="http://schemas.microsoft.com/office/drawing/2014/main" id="{155E2EC3-6F6D-47A4-AAB1-F5C1D0098F16}"/>
              </a:ext>
            </a:extLst>
          </p:cNvPr>
          <p:cNvSpPr>
            <a:spLocks noGrp="1"/>
          </p:cNvSpPr>
          <p:nvPr>
            <p:ph sz="half" idx="1"/>
          </p:nvPr>
        </p:nvSpPr>
        <p:spPr>
          <a:xfrm>
            <a:off x="2081421" y="8667551"/>
            <a:ext cx="12071476" cy="31657489"/>
          </a:xfrm>
        </p:spPr>
        <p:txBody>
          <a:bodyPr>
            <a:noAutofit/>
          </a:bodyPr>
          <a:lstStyle/>
          <a:p>
            <a:pPr marL="0" indent="0">
              <a:lnSpc>
                <a:spcPct val="107000"/>
              </a:lnSpc>
              <a:spcAft>
                <a:spcPts val="800"/>
              </a:spcAft>
              <a:buNone/>
            </a:pPr>
            <a:r>
              <a:rPr lang="en-GB" sz="5000" b="1" dirty="0">
                <a:solidFill>
                  <a:srgbClr val="000000"/>
                </a:solidFill>
                <a:effectLst/>
                <a:ea typeface="Times New Roman" panose="02020603050405020304" pitchFamily="18" charset="0"/>
                <a:cs typeface="Times New Roman" panose="02020603050405020304" pitchFamily="18" charset="0"/>
              </a:rPr>
              <a:t>Objectives</a:t>
            </a:r>
          </a:p>
          <a:p>
            <a:pPr marL="0" indent="0">
              <a:lnSpc>
                <a:spcPct val="107000"/>
              </a:lnSpc>
              <a:spcAft>
                <a:spcPts val="800"/>
              </a:spcAft>
              <a:buNone/>
            </a:pPr>
            <a:r>
              <a:rPr lang="en-GB" sz="5000" dirty="0">
                <a:solidFill>
                  <a:srgbClr val="000000"/>
                </a:solidFill>
                <a:effectLst/>
                <a:ea typeface="Times New Roman" panose="02020603050405020304" pitchFamily="18" charset="0"/>
                <a:cs typeface="Times New Roman" panose="02020603050405020304" pitchFamily="18" charset="0"/>
              </a:rPr>
              <a:t>Determine the </a:t>
            </a:r>
            <a:r>
              <a:rPr lang="en-GB" sz="5000" dirty="0">
                <a:solidFill>
                  <a:srgbClr val="000000"/>
                </a:solidFill>
                <a:effectLst/>
                <a:latin typeface="Calibri Light" panose="020F0302020204030204" pitchFamily="34" charset="0"/>
                <a:ea typeface="Times New Roman" panose="02020603050405020304" pitchFamily="18" charset="0"/>
              </a:rPr>
              <a:t> </a:t>
            </a:r>
            <a:r>
              <a:rPr lang="en-GB" sz="5000" dirty="0">
                <a:solidFill>
                  <a:srgbClr val="000000"/>
                </a:solidFill>
                <a:cs typeface="Times New Roman" panose="02020603050405020304" pitchFamily="18" charset="0"/>
              </a:rPr>
              <a:t>impact of 2017 consensus guidelines on aromatase inhibitor bone loss (AIBL) and if bone sparing therapy utilising proposed risk stratification model is effective in fracture prevention.</a:t>
            </a:r>
          </a:p>
          <a:p>
            <a:pPr marL="0" indent="0">
              <a:lnSpc>
                <a:spcPct val="107000"/>
              </a:lnSpc>
              <a:spcAft>
                <a:spcPts val="800"/>
              </a:spcAft>
              <a:buNone/>
            </a:pPr>
            <a:r>
              <a:rPr lang="en-GB" sz="5000" b="1" dirty="0">
                <a:solidFill>
                  <a:srgbClr val="000000"/>
                </a:solidFill>
                <a:cs typeface="Times New Roman" panose="02020603050405020304" pitchFamily="18" charset="0"/>
              </a:rPr>
              <a:t>Material and Methods</a:t>
            </a:r>
          </a:p>
          <a:p>
            <a:pPr marL="0" indent="0">
              <a:lnSpc>
                <a:spcPct val="107000"/>
              </a:lnSpc>
              <a:spcAft>
                <a:spcPts val="800"/>
              </a:spcAft>
              <a:buNone/>
            </a:pPr>
            <a:r>
              <a:rPr lang="en-GB" sz="5000" dirty="0">
                <a:solidFill>
                  <a:srgbClr val="000000"/>
                </a:solidFill>
                <a:cs typeface="Times New Roman" panose="02020603050405020304" pitchFamily="18" charset="0"/>
              </a:rPr>
              <a:t>1001 women were given AI at a university teaching hospital over 7 years. New guidelines were adopted in July 2017. Participants were placed in two groups: 361 (36%) commenced AI prior to the adoption of guidelines and 640 (64%) were in the post implementation group.</a:t>
            </a:r>
          </a:p>
          <a:p>
            <a:pPr marL="0" indent="0">
              <a:lnSpc>
                <a:spcPct val="107000"/>
              </a:lnSpc>
              <a:spcAft>
                <a:spcPts val="800"/>
              </a:spcAft>
              <a:buNone/>
            </a:pPr>
            <a:r>
              <a:rPr lang="en-GB" sz="5000" dirty="0">
                <a:solidFill>
                  <a:srgbClr val="000000"/>
                </a:solidFill>
                <a:cs typeface="Times New Roman" panose="02020603050405020304" pitchFamily="18" charset="0"/>
              </a:rPr>
              <a:t>First group were offered bone active treatment based on NOS 2009 guidelines and second group followed the 2017 consensus guidelines. Women with osteoporosis were all offered treatment, however the difference in guideline is pertinent to osteopenia and we analysed that group. </a:t>
            </a:r>
          </a:p>
          <a:p>
            <a:pPr marL="0" indent="0">
              <a:lnSpc>
                <a:spcPct val="107000"/>
              </a:lnSpc>
              <a:spcAft>
                <a:spcPts val="800"/>
              </a:spcAft>
              <a:buNone/>
            </a:pPr>
            <a:r>
              <a:rPr lang="en-GB" sz="5000" b="1" dirty="0">
                <a:solidFill>
                  <a:srgbClr val="000000"/>
                </a:solidFill>
                <a:effectLst/>
                <a:ea typeface="Times New Roman" panose="02020603050405020304" pitchFamily="18" charset="0"/>
                <a:cs typeface="Times New Roman" panose="02020603050405020304" pitchFamily="18" charset="0"/>
              </a:rPr>
              <a:t>Results</a:t>
            </a:r>
          </a:p>
          <a:p>
            <a:pPr marL="0" indent="0">
              <a:lnSpc>
                <a:spcPct val="107000"/>
              </a:lnSpc>
              <a:spcAft>
                <a:spcPts val="800"/>
              </a:spcAft>
              <a:buNone/>
            </a:pPr>
            <a:r>
              <a:rPr lang="en-GB" sz="5000" dirty="0">
                <a:solidFill>
                  <a:srgbClr val="000000"/>
                </a:solidFill>
                <a:cs typeface="Times New Roman" panose="02020603050405020304" pitchFamily="18" charset="0"/>
              </a:rPr>
              <a:t>Mean age was 64 years. 929 (93%) women were Caucasian, 723 (72%) had invasive ductal carcinoma and 863 (86%) were postmenopausal. At diagnosis, 428 (43%) had node positive disease and 35 (4%) metastases. 91 (9%) had fractures prior to their cancer diagnosis. </a:t>
            </a:r>
          </a:p>
          <a:p>
            <a:pPr marL="0" indent="0">
              <a:lnSpc>
                <a:spcPct val="107000"/>
              </a:lnSpc>
              <a:spcAft>
                <a:spcPts val="800"/>
              </a:spcAft>
              <a:buNone/>
            </a:pPr>
            <a:r>
              <a:rPr lang="en-GB" sz="5000" dirty="0">
                <a:solidFill>
                  <a:srgbClr val="000000"/>
                </a:solidFill>
                <a:cs typeface="Times New Roman" panose="02020603050405020304" pitchFamily="18" charset="0"/>
              </a:rPr>
              <a:t>276 (28%) received oral bisphosphonates and 58 (6%) received parenteral therapy.</a:t>
            </a:r>
          </a:p>
          <a:p>
            <a:pPr marL="0" indent="0">
              <a:lnSpc>
                <a:spcPct val="107000"/>
              </a:lnSpc>
              <a:spcAft>
                <a:spcPts val="800"/>
              </a:spcAft>
              <a:buNone/>
            </a:pPr>
            <a:r>
              <a:rPr lang="en-GB" sz="5000" dirty="0">
                <a:solidFill>
                  <a:srgbClr val="000000"/>
                </a:solidFill>
                <a:cs typeface="Times New Roman" panose="02020603050405020304" pitchFamily="18" charset="0"/>
              </a:rPr>
              <a:t>First group (n=361): baseline DEXA with a mean left neck of femur (LNOF) BMD of</a:t>
            </a:r>
          </a:p>
          <a:p>
            <a:pPr marL="0" indent="0">
              <a:lnSpc>
                <a:spcPct val="107000"/>
              </a:lnSpc>
              <a:spcAft>
                <a:spcPts val="800"/>
              </a:spcAft>
              <a:buNone/>
            </a:pPr>
            <a:endParaRPr lang="en-GB" sz="5000" dirty="0">
              <a:solidFill>
                <a:srgbClr val="000000"/>
              </a:solidFill>
              <a:cs typeface="Times New Roman" panose="02020603050405020304" pitchFamily="18" charset="0"/>
            </a:endParaRPr>
          </a:p>
          <a:p>
            <a:pPr marL="0" indent="0">
              <a:lnSpc>
                <a:spcPct val="107000"/>
              </a:lnSpc>
              <a:spcAft>
                <a:spcPts val="800"/>
              </a:spcAft>
              <a:buNone/>
            </a:pPr>
            <a:endParaRPr lang="en-GB" sz="5000" b="1" dirty="0">
              <a:solidFill>
                <a:srgbClr val="000000"/>
              </a:solidFill>
              <a:effectLst/>
              <a:ea typeface="Times New Roman" panose="02020603050405020304" pitchFamily="18" charset="0"/>
              <a:cs typeface="Times New Roman" panose="02020603050405020304" pitchFamily="18" charset="0"/>
            </a:endParaRPr>
          </a:p>
          <a:p>
            <a:pPr marL="0" indent="0">
              <a:buNone/>
            </a:pPr>
            <a:endParaRPr lang="en-GB" sz="5000" dirty="0"/>
          </a:p>
        </p:txBody>
      </p:sp>
      <p:sp>
        <p:nvSpPr>
          <p:cNvPr id="4" name="Content Placeholder 3">
            <a:extLst>
              <a:ext uri="{FF2B5EF4-FFF2-40B4-BE49-F238E27FC236}">
                <a16:creationId xmlns:a16="http://schemas.microsoft.com/office/drawing/2014/main" id="{BB1F7991-6102-4E69-93C5-2B05E21AA3A3}"/>
              </a:ext>
            </a:extLst>
          </p:cNvPr>
          <p:cNvSpPr>
            <a:spLocks noGrp="1"/>
          </p:cNvSpPr>
          <p:nvPr>
            <p:ph sz="half" idx="2"/>
          </p:nvPr>
        </p:nvSpPr>
        <p:spPr>
          <a:xfrm>
            <a:off x="16122316" y="8903371"/>
            <a:ext cx="12071476" cy="30598709"/>
          </a:xfrm>
        </p:spPr>
        <p:txBody>
          <a:bodyPr>
            <a:noAutofit/>
          </a:bodyPr>
          <a:lstStyle/>
          <a:p>
            <a:pPr marL="0" indent="0">
              <a:lnSpc>
                <a:spcPct val="107000"/>
              </a:lnSpc>
              <a:spcAft>
                <a:spcPts val="800"/>
              </a:spcAft>
              <a:buNone/>
            </a:pPr>
            <a:r>
              <a:rPr lang="en-GB" sz="5000" b="1" dirty="0">
                <a:solidFill>
                  <a:srgbClr val="000000"/>
                </a:solidFill>
                <a:effectLst/>
                <a:ea typeface="Times New Roman" panose="02020603050405020304" pitchFamily="18" charset="0"/>
                <a:cs typeface="Times New Roman" panose="02020603050405020304" pitchFamily="18" charset="0"/>
              </a:rPr>
              <a:t>Results</a:t>
            </a:r>
          </a:p>
          <a:p>
            <a:pPr marL="0" indent="0">
              <a:lnSpc>
                <a:spcPct val="107000"/>
              </a:lnSpc>
              <a:spcAft>
                <a:spcPts val="800"/>
              </a:spcAft>
              <a:buNone/>
            </a:pPr>
            <a:r>
              <a:rPr lang="en-GB" sz="5000" dirty="0">
                <a:solidFill>
                  <a:srgbClr val="000000"/>
                </a:solidFill>
                <a:cs typeface="Times New Roman" panose="02020603050405020304" pitchFamily="18" charset="0"/>
              </a:rPr>
              <a:t>0.888 g/cm2 (range 0.552-1.222). 143 (40%) women were normal, 174 (48%) osteopenic and 44 (12%) osteoporotic.  </a:t>
            </a:r>
          </a:p>
          <a:p>
            <a:pPr marL="0" indent="0">
              <a:lnSpc>
                <a:spcPct val="107000"/>
              </a:lnSpc>
              <a:spcAft>
                <a:spcPts val="800"/>
              </a:spcAft>
              <a:buNone/>
            </a:pPr>
            <a:r>
              <a:rPr lang="en-GB" sz="5000" dirty="0">
                <a:solidFill>
                  <a:srgbClr val="000000"/>
                </a:solidFill>
                <a:cs typeface="Times New Roman" panose="02020603050405020304" pitchFamily="18" charset="0"/>
              </a:rPr>
              <a:t>Osteopenia- 44 women (25%) were treated and 33 had a repeat DEXA after 4 years (mean). In the treatment group, LNOF mean BMD remained unchanged from 0.814 g/cm2 to 0.812 g/cm2 at the repeat (p= 0.94). 22 (13%) women had a fracture. </a:t>
            </a:r>
          </a:p>
          <a:p>
            <a:pPr marL="0" indent="0">
              <a:lnSpc>
                <a:spcPct val="107000"/>
              </a:lnSpc>
              <a:spcAft>
                <a:spcPts val="800"/>
              </a:spcAft>
              <a:buNone/>
            </a:pPr>
            <a:r>
              <a:rPr lang="en-GB" sz="5000" dirty="0">
                <a:solidFill>
                  <a:srgbClr val="000000"/>
                </a:solidFill>
                <a:cs typeface="Times New Roman" panose="02020603050405020304" pitchFamily="18" charset="0"/>
              </a:rPr>
              <a:t>Second group (n=640): baseline DEXA with a mean LNOF BMD of 0.888 g/cm2 (range 0.512-1.390). 216 (33%) women were normal, 322 (50%) osteopenic and 107 (17%) osteoporotic.  </a:t>
            </a:r>
          </a:p>
          <a:p>
            <a:pPr marL="0" indent="0">
              <a:lnSpc>
                <a:spcPct val="107000"/>
              </a:lnSpc>
              <a:spcAft>
                <a:spcPts val="800"/>
              </a:spcAft>
              <a:buNone/>
            </a:pPr>
            <a:r>
              <a:rPr lang="en-GB" sz="5000" dirty="0">
                <a:solidFill>
                  <a:srgbClr val="000000"/>
                </a:solidFill>
                <a:cs typeface="Times New Roman" panose="02020603050405020304" pitchFamily="18" charset="0"/>
              </a:rPr>
              <a:t>Osteopenia- 127 women (39%) were treated and 56 had a repeat DEXA after 3 years (mean). In the treatment group, LNOF mean BMD remained relatively unchanged from 0.822 g/cm2 to 0.829 g/cm2 at the repeat (p= 0.6169). 8 (2.5%) women had a fracture.</a:t>
            </a:r>
          </a:p>
          <a:p>
            <a:pPr marL="0" indent="0">
              <a:lnSpc>
                <a:spcPct val="107000"/>
              </a:lnSpc>
              <a:spcAft>
                <a:spcPts val="800"/>
              </a:spcAft>
              <a:buNone/>
            </a:pPr>
            <a:r>
              <a:rPr lang="en-GB" sz="5000" b="1" dirty="0">
                <a:solidFill>
                  <a:srgbClr val="000000"/>
                </a:solidFill>
                <a:effectLst/>
                <a:ea typeface="Times New Roman" panose="02020603050405020304" pitchFamily="18" charset="0"/>
                <a:cs typeface="Times New Roman" panose="02020603050405020304" pitchFamily="18" charset="0"/>
              </a:rPr>
              <a:t>Conclusions</a:t>
            </a:r>
          </a:p>
          <a:p>
            <a:pPr marL="0" indent="0">
              <a:lnSpc>
                <a:spcPct val="107000"/>
              </a:lnSpc>
              <a:spcAft>
                <a:spcPts val="800"/>
              </a:spcAft>
              <a:buNone/>
            </a:pPr>
            <a:r>
              <a:rPr lang="en-GB" sz="5000" dirty="0">
                <a:solidFill>
                  <a:srgbClr val="000000"/>
                </a:solidFill>
                <a:cs typeface="Times New Roman" panose="02020603050405020304" pitchFamily="18" charset="0"/>
              </a:rPr>
              <a:t>This shows the success of 2017 consensus statement in lowering fracture risk. </a:t>
            </a:r>
          </a:p>
          <a:p>
            <a:pPr marL="0" indent="0">
              <a:lnSpc>
                <a:spcPct val="107000"/>
              </a:lnSpc>
              <a:spcAft>
                <a:spcPts val="800"/>
              </a:spcAft>
              <a:buNone/>
            </a:pPr>
            <a:r>
              <a:rPr lang="en-GB" sz="5000" dirty="0">
                <a:solidFill>
                  <a:srgbClr val="000000"/>
                </a:solidFill>
                <a:cs typeface="Times New Roman" panose="02020603050405020304" pitchFamily="18" charset="0"/>
              </a:rPr>
              <a:t>Although there has been data for positive impact on BMD decline with this approach, evidence for fracture prevention has been limited. </a:t>
            </a:r>
          </a:p>
          <a:p>
            <a:pPr marL="0" indent="0">
              <a:lnSpc>
                <a:spcPct val="107000"/>
              </a:lnSpc>
              <a:spcAft>
                <a:spcPts val="800"/>
              </a:spcAft>
              <a:buNone/>
            </a:pPr>
            <a:r>
              <a:rPr lang="en-GB" sz="5000" dirty="0">
                <a:solidFill>
                  <a:srgbClr val="000000"/>
                </a:solidFill>
                <a:cs typeface="Times New Roman" panose="02020603050405020304" pitchFamily="18" charset="0"/>
              </a:rPr>
              <a:t>A significant reduction in fractures pre (13%) and post (2.5%) guidelines change was demonstrated which has implications for healthcare systems worldwide.</a:t>
            </a:r>
          </a:p>
          <a:p>
            <a:pPr marL="0" indent="0">
              <a:lnSpc>
                <a:spcPct val="107000"/>
              </a:lnSpc>
              <a:spcAft>
                <a:spcPts val="800"/>
              </a:spcAft>
              <a:buNone/>
            </a:pPr>
            <a:endParaRPr lang="en-GB" sz="5000" b="1" dirty="0">
              <a:solidFill>
                <a:srgbClr val="000000"/>
              </a:solidFill>
              <a:effectLst/>
              <a:ea typeface="Times New Roman" panose="02020603050405020304" pitchFamily="18" charset="0"/>
              <a:cs typeface="Times New Roman" panose="02020603050405020304" pitchFamily="18" charset="0"/>
            </a:endParaRPr>
          </a:p>
          <a:p>
            <a:endParaRPr lang="en-GB" sz="5000" dirty="0"/>
          </a:p>
        </p:txBody>
      </p:sp>
      <p:pic>
        <p:nvPicPr>
          <p:cNvPr id="5" name="Picture 5" descr="L&amp;D Logo Green 2012 1">
            <a:extLst>
              <a:ext uri="{FF2B5EF4-FFF2-40B4-BE49-F238E27FC236}">
                <a16:creationId xmlns:a16="http://schemas.microsoft.com/office/drawing/2014/main" id="{C3F603DB-F851-4202-B030-A83AAB656E66}"/>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324" t="8760" r="-2440" b="10489"/>
          <a:stretch/>
        </p:blipFill>
        <p:spPr bwMode="auto">
          <a:xfrm>
            <a:off x="261257" y="273606"/>
            <a:ext cx="5959475" cy="232623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D5132E5-CB74-424C-A0EE-ECFAD8C81F17}"/>
              </a:ext>
            </a:extLst>
          </p:cNvPr>
          <p:cNvSpPr txBox="1"/>
          <p:nvPr/>
        </p:nvSpPr>
        <p:spPr>
          <a:xfrm>
            <a:off x="28640314" y="88940"/>
            <a:ext cx="1373642" cy="707886"/>
          </a:xfrm>
          <a:prstGeom prst="rect">
            <a:avLst/>
          </a:prstGeom>
          <a:noFill/>
        </p:spPr>
        <p:txBody>
          <a:bodyPr wrap="square">
            <a:spAutoFit/>
          </a:bodyPr>
          <a:lstStyle/>
          <a:p>
            <a:r>
              <a:rPr lang="en-GB" sz="4000" b="1" i="0" dirty="0">
                <a:solidFill>
                  <a:srgbClr val="FF0000"/>
                </a:solidFill>
                <a:effectLst/>
              </a:rPr>
              <a:t>P595</a:t>
            </a:r>
            <a:endParaRPr lang="en-GB" sz="4000" dirty="0"/>
          </a:p>
        </p:txBody>
      </p:sp>
    </p:spTree>
    <p:extLst>
      <p:ext uri="{BB962C8B-B14F-4D97-AF65-F5344CB8AC3E}">
        <p14:creationId xmlns:p14="http://schemas.microsoft.com/office/powerpoint/2010/main" val="23004568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527</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Aromatase inhibitors and skeletal health- do new guidelines prevent fractures?   Anem Mirza, Zeyar Win Naing, Parisa Khonsari, Haseeb Khan, Parushak Rezai, Ali K. Abbas, Muhammad Nisar Luton &amp; Dunstable University Hospital, Luton, UK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Aromatase inhibitors and skeletal health – natural history and interventional epidemiology   Anem Mirza, Zeyar Win Naing, Parisa Khonsari, Haseeb Khan, Parushak Rezai, Ali K. Abbas, Muhammad Nisar Luton &amp; Dunstable University Hospital, Luton, UK</dc:title>
  <dc:creator>anem mirza</dc:creator>
  <cp:lastModifiedBy>anem mirza</cp:lastModifiedBy>
  <cp:revision>2</cp:revision>
  <cp:lastPrinted>2022-03-09T14:54:51Z</cp:lastPrinted>
  <dcterms:created xsi:type="dcterms:W3CDTF">2022-03-09T14:49:10Z</dcterms:created>
  <dcterms:modified xsi:type="dcterms:W3CDTF">2022-03-09T16:38:11Z</dcterms:modified>
</cp:coreProperties>
</file>