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30275213" cy="4280376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55" autoAdjust="0"/>
    <p:restoredTop sz="94660"/>
  </p:normalViewPr>
  <p:slideViewPr>
    <p:cSldViewPr snapToGrid="0">
      <p:cViewPr varScale="1">
        <p:scale>
          <a:sx n="11" d="100"/>
          <a:sy n="11" d="100"/>
        </p:scale>
        <p:origin x="2430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em mirza" userId="1a907210b0e0a41d" providerId="LiveId" clId="{9B4FD353-CEDA-4EFA-9FAD-249715CEA33C}"/>
    <pc:docChg chg="undo custSel modSld">
      <pc:chgData name="anem mirza" userId="1a907210b0e0a41d" providerId="LiveId" clId="{9B4FD353-CEDA-4EFA-9FAD-249715CEA33C}" dt="2022-03-09T16:38:38.466" v="118" actId="1035"/>
      <pc:docMkLst>
        <pc:docMk/>
      </pc:docMkLst>
      <pc:sldChg chg="modSp mod">
        <pc:chgData name="anem mirza" userId="1a907210b0e0a41d" providerId="LiveId" clId="{9B4FD353-CEDA-4EFA-9FAD-249715CEA33C}" dt="2022-03-09T16:38:38.466" v="118" actId="1035"/>
        <pc:sldMkLst>
          <pc:docMk/>
          <pc:sldMk cId="2300456852" sldId="257"/>
        </pc:sldMkLst>
        <pc:spChg chg="mod">
          <ac:chgData name="anem mirza" userId="1a907210b0e0a41d" providerId="LiveId" clId="{9B4FD353-CEDA-4EFA-9FAD-249715CEA33C}" dt="2022-03-09T16:34:19.788" v="112" actId="20577"/>
          <ac:spMkLst>
            <pc:docMk/>
            <pc:sldMk cId="2300456852" sldId="257"/>
            <ac:spMk id="2" creationId="{1E9FCE07-E752-4ED1-991C-0A88353B5D00}"/>
          </ac:spMkLst>
        </pc:spChg>
        <pc:spChg chg="mod">
          <ac:chgData name="anem mirza" userId="1a907210b0e0a41d" providerId="LiveId" clId="{9B4FD353-CEDA-4EFA-9FAD-249715CEA33C}" dt="2022-03-09T16:38:33.736" v="115" actId="1035"/>
          <ac:spMkLst>
            <pc:docMk/>
            <pc:sldMk cId="2300456852" sldId="257"/>
            <ac:spMk id="3" creationId="{155E2EC3-6F6D-47A4-AAB1-F5C1D0098F16}"/>
          </ac:spMkLst>
        </pc:spChg>
        <pc:spChg chg="mod">
          <ac:chgData name="anem mirza" userId="1a907210b0e0a41d" providerId="LiveId" clId="{9B4FD353-CEDA-4EFA-9FAD-249715CEA33C}" dt="2022-03-09T16:38:38.466" v="118" actId="1035"/>
          <ac:spMkLst>
            <pc:docMk/>
            <pc:sldMk cId="2300456852" sldId="257"/>
            <ac:spMk id="4" creationId="{BB1F7991-6102-4E69-93C5-2B05E21AA3A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D6598-0856-4847-85F2-A072A354F867}" type="datetimeFigureOut">
              <a:rPr lang="en-GB" smtClean="0"/>
              <a:t>09/03/2022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FF653-0028-47F0-B152-3A46291585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200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D6598-0856-4847-85F2-A072A354F867}" type="datetimeFigureOut">
              <a:rPr lang="en-GB" smtClean="0"/>
              <a:t>09/03/2022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FF653-0028-47F0-B152-3A46291585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0689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D6598-0856-4847-85F2-A072A354F867}" type="datetimeFigureOut">
              <a:rPr lang="en-GB" smtClean="0"/>
              <a:t>09/03/2022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FF653-0028-47F0-B152-3A46291585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4169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D6598-0856-4847-85F2-A072A354F867}" type="datetimeFigureOut">
              <a:rPr lang="en-GB" smtClean="0"/>
              <a:t>09/03/2022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FF653-0028-47F0-B152-3A46291585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7970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D6598-0856-4847-85F2-A072A354F867}" type="datetimeFigureOut">
              <a:rPr lang="en-GB" smtClean="0"/>
              <a:t>09/03/2022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FF653-0028-47F0-B152-3A46291585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956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D6598-0856-4847-85F2-A072A354F867}" type="datetimeFigureOut">
              <a:rPr lang="en-GB" smtClean="0"/>
              <a:t>09/03/2022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FF653-0028-47F0-B152-3A46291585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22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D6598-0856-4847-85F2-A072A354F867}" type="datetimeFigureOut">
              <a:rPr lang="en-GB" smtClean="0"/>
              <a:t>09/03/2022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FF653-0028-47F0-B152-3A46291585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9678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D6598-0856-4847-85F2-A072A354F867}" type="datetimeFigureOut">
              <a:rPr lang="en-GB" smtClean="0"/>
              <a:t>09/03/2022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FF653-0028-47F0-B152-3A46291585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1081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D6598-0856-4847-85F2-A072A354F867}" type="datetimeFigureOut">
              <a:rPr lang="en-GB" smtClean="0"/>
              <a:t>09/03/2022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FF653-0028-47F0-B152-3A46291585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380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D6598-0856-4847-85F2-A072A354F867}" type="datetimeFigureOut">
              <a:rPr lang="en-GB" smtClean="0"/>
              <a:t>09/03/2022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FF653-0028-47F0-B152-3A46291585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7918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D6598-0856-4847-85F2-A072A354F867}" type="datetimeFigureOut">
              <a:rPr lang="en-GB" smtClean="0"/>
              <a:t>09/03/2022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FF653-0028-47F0-B152-3A46291585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5395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4D6598-0856-4847-85F2-A072A354F867}" type="datetimeFigureOut">
              <a:rPr lang="en-GB" smtClean="0"/>
              <a:t>09/03/2022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FFF653-0028-47F0-B152-3A46291585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6071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9FCE07-E752-4ED1-991C-0A88353B5D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1421" y="1383758"/>
            <a:ext cx="26112371" cy="8273416"/>
          </a:xfrm>
        </p:spPr>
        <p:txBody>
          <a:bodyPr>
            <a:normAutofit/>
          </a:bodyPr>
          <a:lstStyle/>
          <a:p>
            <a:pPr algn="ctr"/>
            <a:r>
              <a:rPr lang="en-GB" sz="7200" b="1" dirty="0">
                <a:latin typeface="Calibri Light" panose="020F0302020204030204" pitchFamily="34" charset="0"/>
              </a:rPr>
              <a:t>Aromatase inhibitors and skeletal health – natural history and interventional epidemiology </a:t>
            </a:r>
            <a:b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GB" sz="72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</a:br>
            <a:r>
              <a:rPr lang="en-GB" sz="40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Anem Mirza, </a:t>
            </a:r>
            <a:r>
              <a:rPr lang="en-GB" sz="40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Zeyar</a:t>
            </a:r>
            <a:r>
              <a:rPr lang="en-GB" sz="40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Win Naing, Parisa </a:t>
            </a:r>
            <a:r>
              <a:rPr lang="en-GB" sz="40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Khonsari</a:t>
            </a:r>
            <a:r>
              <a:rPr lang="en-GB" sz="40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, Haseeb Khan, </a:t>
            </a:r>
            <a:r>
              <a:rPr lang="en-GB" sz="40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Parushak</a:t>
            </a:r>
            <a:r>
              <a:rPr lang="en-GB" sz="40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en-GB" sz="40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Rezai</a:t>
            </a:r>
            <a:r>
              <a:rPr lang="en-GB" sz="40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, Ali K. Abbas, Muhammad Nisar</a:t>
            </a:r>
            <a:br>
              <a:rPr lang="en-GB" sz="40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</a:br>
            <a:r>
              <a:rPr lang="en-GB" altLang="en-US" sz="3200" dirty="0"/>
              <a:t>Luton &amp; Dunstable University Hospital, Luton, UK</a:t>
            </a:r>
            <a:endParaRPr lang="en-GB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E2EC3-6F6D-47A4-AAB1-F5C1D0098F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081421" y="9673391"/>
            <a:ext cx="11730832" cy="30925970"/>
          </a:xfrm>
        </p:spPr>
        <p:txBody>
          <a:bodyPr>
            <a:no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52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Objectives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5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Determine the real-world impact of aromatase inhibitor bone loss (AIBL) and if bone sparing therapy utilising standard risk stratification model is sufficient for fracture prevention.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52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Material and Methods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5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52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5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longitudinal study of patients prescribed AI for breast cancer over 7 years at our university teaching hospital with access to demographics, disease parameters, investigations and drug management.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5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DEXA prior to initiation of AI was compared with subsequent imaging (over a mean of 3 years).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5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Outcome data for cancer and fractures was collected. Statistical analysis was done to investigate relationships amongst variables of interest. 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52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5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1001 women were identified. Mean age was 64 years (range 29-93). 929 (93%) were Caucasian, 723 (72%) had invasive ductal carcinoma and 863 (86%) were postmenopausal. At diagnosis, 428 (43%) had node positive disease and 35 (4%) had metastases. 91 (9%) had fractures prior to their cancer diagnosis. </a:t>
            </a:r>
            <a:endParaRPr lang="en-GB" sz="5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5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Baseline DEXA showed: 496 (49.6%) had osteopenia, 151 (15%) osteoporosis and 354 (35.4%) normal. 478 (48%) had a repeat scan. There was a decline (mean</a:t>
            </a:r>
            <a:endParaRPr lang="en-GB" sz="5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52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1F7991-6102-4E69-93C5-2B05E21AA3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6122316" y="9726332"/>
            <a:ext cx="12071476" cy="30781588"/>
          </a:xfrm>
        </p:spPr>
        <p:txBody>
          <a:bodyPr>
            <a:no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52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5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of 0.888 g/cm2 to 0.858 g/cm2, p&lt;0.0001) in left neck of femur (LNOF) bone mineral density (BMD) over a mean of 3 years (range 1-6).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5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334 (33%) received bone active therapy, 276 (83%) received oral bisphosphonates. BMD improved by 0.4% (LNOF mean BMD of 0.785 g/cm2 at baseline vs LNOF mean BMD of 0.788 at repeat DEXA, p=0.82).</a:t>
            </a:r>
            <a:endParaRPr lang="en-GB" sz="5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5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Women who were not offered any treatment (n=667, 66%), showed a -5% decline in BMD (LNOF mean BMD of 0.939 g/cm2 at baseline vs LNOF mean BMD of 0.888 g/cm2 at repeat DEXA, p&lt; 0.0001).</a:t>
            </a:r>
            <a:endParaRPr lang="en-GB" sz="5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5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The rate of fractures remained the same between the treatment (n=19, 5.67%) and non-treatment group (n=38, 5.70%)</a:t>
            </a:r>
            <a:endParaRPr lang="en-GB" sz="5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52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Conclusions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5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We provide long term data for AIBL and confirm bone sparing therapy is effective in reducing the pace of decline in BMD.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5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However, standard risk stratification model (e.g., FRAX based intervention thresholds) in mainly those with osteoporosis (T ≤-2.5) are ineffective in fracture prevention in keeping with prior literature.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5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Our study period overlaps with publication of newer guidelines recommending different T score-based risk model, further studies are required to confirm their utility.  </a:t>
            </a:r>
            <a:endParaRPr lang="en-GB" sz="5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sz="5200" dirty="0"/>
          </a:p>
        </p:txBody>
      </p:sp>
      <p:pic>
        <p:nvPicPr>
          <p:cNvPr id="5" name="Picture 5" descr="L&amp;D Logo Green 2012 1">
            <a:extLst>
              <a:ext uri="{FF2B5EF4-FFF2-40B4-BE49-F238E27FC236}">
                <a16:creationId xmlns:a16="http://schemas.microsoft.com/office/drawing/2014/main" id="{C3F603DB-F851-4202-B030-A83AAB656E6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24" t="8760" r="-2440" b="10489"/>
          <a:stretch/>
        </p:blipFill>
        <p:spPr bwMode="auto">
          <a:xfrm>
            <a:off x="261257" y="273606"/>
            <a:ext cx="5959475" cy="2326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D5132E5-CB74-424C-A0EE-ECFAD8C81F17}"/>
              </a:ext>
            </a:extLst>
          </p:cNvPr>
          <p:cNvSpPr txBox="1"/>
          <p:nvPr/>
        </p:nvSpPr>
        <p:spPr>
          <a:xfrm>
            <a:off x="28640314" y="88940"/>
            <a:ext cx="137364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4000" b="1" i="0" dirty="0">
                <a:solidFill>
                  <a:srgbClr val="FF0000"/>
                </a:solidFill>
                <a:effectLst/>
              </a:rPr>
              <a:t>P485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23004568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</TotalTime>
  <Words>508</Words>
  <Application>Microsoft Office PowerPoint</Application>
  <PresentationFormat>Custom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Aromatase inhibitors and skeletal health – natural history and interventional epidemiology   Anem Mirza, Zeyar Win Naing, Parisa Khonsari, Haseeb Khan, Parushak Rezai, Ali K. Abbas, Muhammad Nisar Luton &amp; Dunstable University Hospital, Luton, UK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Aromatase inhibitors and skeletal health – natural history and interventional epidemiology   Anem Mirza, Zeyar Win Naing, Parisa Khonsari, Haseeb Khan, Parushak Rezai, Ali K. Abbas, Muhammad Nisar Luton &amp; Dunstable University Hospital, Luton, UK</dc:title>
  <dc:creator>anem mirza</dc:creator>
  <cp:lastModifiedBy>anem mirza</cp:lastModifiedBy>
  <cp:revision>1</cp:revision>
  <cp:lastPrinted>2022-03-09T14:54:51Z</cp:lastPrinted>
  <dcterms:created xsi:type="dcterms:W3CDTF">2022-03-09T14:49:10Z</dcterms:created>
  <dcterms:modified xsi:type="dcterms:W3CDTF">2022-03-09T16:38:41Z</dcterms:modified>
</cp:coreProperties>
</file>