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30279975" cy="42808525"/>
  <p:notesSz cx="6858000" cy="9144000"/>
  <p:defaultTextStyle>
    <a:defPPr>
      <a:defRPr lang="en-US"/>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3">
          <p15:clr>
            <a:srgbClr val="A4A3A4"/>
          </p15:clr>
        </p15:guide>
        <p15:guide id="2" pos="95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8F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994" autoAdjust="0"/>
  </p:normalViewPr>
  <p:slideViewPr>
    <p:cSldViewPr>
      <p:cViewPr>
        <p:scale>
          <a:sx n="20" d="100"/>
          <a:sy n="20" d="100"/>
        </p:scale>
        <p:origin x="1506" y="-2232"/>
      </p:cViewPr>
      <p:guideLst>
        <p:guide orient="horz" pos="13483"/>
        <p:guide pos="95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998" y="13298392"/>
            <a:ext cx="25737979" cy="9176087"/>
          </a:xfrm>
        </p:spPr>
        <p:txBody>
          <a:bodyPr/>
          <a:lstStyle/>
          <a:p>
            <a:r>
              <a:rPr lang="en-US" smtClean="0"/>
              <a:t>Click to edit Master title style</a:t>
            </a:r>
            <a:endParaRPr lang="en-GB"/>
          </a:p>
        </p:txBody>
      </p:sp>
      <p:sp>
        <p:nvSpPr>
          <p:cNvPr id="3" name="Subtitle 2"/>
          <p:cNvSpPr>
            <a:spLocks noGrp="1"/>
          </p:cNvSpPr>
          <p:nvPr>
            <p:ph type="subTitle" idx="1"/>
          </p:nvPr>
        </p:nvSpPr>
        <p:spPr>
          <a:xfrm>
            <a:off x="4541996" y="24258164"/>
            <a:ext cx="21195983" cy="10939956"/>
          </a:xfrm>
        </p:spPr>
        <p:txBody>
          <a:bodyPr/>
          <a:lstStyle>
            <a:lvl1pPr marL="0" indent="0" algn="ctr">
              <a:buNone/>
              <a:defRPr>
                <a:solidFill>
                  <a:schemeClr val="tx1">
                    <a:tint val="75000"/>
                  </a:schemeClr>
                </a:solidFill>
              </a:defRPr>
            </a:lvl1pPr>
            <a:lvl2pPr marL="2088215" indent="0" algn="ctr">
              <a:buNone/>
              <a:defRPr>
                <a:solidFill>
                  <a:schemeClr val="tx1">
                    <a:tint val="75000"/>
                  </a:schemeClr>
                </a:solidFill>
              </a:defRPr>
            </a:lvl2pPr>
            <a:lvl3pPr marL="4176431" indent="0" algn="ctr">
              <a:buNone/>
              <a:defRPr>
                <a:solidFill>
                  <a:schemeClr val="tx1">
                    <a:tint val="75000"/>
                  </a:schemeClr>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F1D51EA-EBCE-4A67-B65A-0E7D4F57511B}" type="datetimeFigureOut">
              <a:rPr lang="en-GB" smtClean="0"/>
              <a:t>17/04/2022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949DDE-E391-462C-8D41-45111507A322}" type="slidenum">
              <a:rPr lang="en-GB" smtClean="0"/>
              <a:t>‹#›</a:t>
            </a:fld>
            <a:endParaRPr lang="en-GB"/>
          </a:p>
        </p:txBody>
      </p:sp>
    </p:spTree>
    <p:extLst>
      <p:ext uri="{BB962C8B-B14F-4D97-AF65-F5344CB8AC3E}">
        <p14:creationId xmlns:p14="http://schemas.microsoft.com/office/powerpoint/2010/main" val="298778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1D51EA-EBCE-4A67-B65A-0E7D4F57511B}" type="datetimeFigureOut">
              <a:rPr lang="en-GB" smtClean="0"/>
              <a:t>17/04/2022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949DDE-E391-462C-8D41-45111507A322}" type="slidenum">
              <a:rPr lang="en-GB" smtClean="0"/>
              <a:t>‹#›</a:t>
            </a:fld>
            <a:endParaRPr lang="en-GB"/>
          </a:p>
        </p:txBody>
      </p:sp>
    </p:spTree>
    <p:extLst>
      <p:ext uri="{BB962C8B-B14F-4D97-AF65-F5344CB8AC3E}">
        <p14:creationId xmlns:p14="http://schemas.microsoft.com/office/powerpoint/2010/main" val="2112283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698227" y="10702131"/>
            <a:ext cx="22557528" cy="22799503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015123" y="10702131"/>
            <a:ext cx="67178439" cy="227995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1D51EA-EBCE-4A67-B65A-0E7D4F57511B}" type="datetimeFigureOut">
              <a:rPr lang="en-GB" smtClean="0"/>
              <a:t>17/04/2022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949DDE-E391-462C-8D41-45111507A322}" type="slidenum">
              <a:rPr lang="en-GB" smtClean="0"/>
              <a:t>‹#›</a:t>
            </a:fld>
            <a:endParaRPr lang="en-GB"/>
          </a:p>
        </p:txBody>
      </p:sp>
    </p:spTree>
    <p:extLst>
      <p:ext uri="{BB962C8B-B14F-4D97-AF65-F5344CB8AC3E}">
        <p14:creationId xmlns:p14="http://schemas.microsoft.com/office/powerpoint/2010/main" val="1419405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1D51EA-EBCE-4A67-B65A-0E7D4F57511B}" type="datetimeFigureOut">
              <a:rPr lang="en-GB" smtClean="0"/>
              <a:t>17/04/2022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949DDE-E391-462C-8D41-45111507A322}" type="slidenum">
              <a:rPr lang="en-GB" smtClean="0"/>
              <a:t>‹#›</a:t>
            </a:fld>
            <a:endParaRPr lang="en-GB"/>
          </a:p>
        </p:txBody>
      </p:sp>
    </p:spTree>
    <p:extLst>
      <p:ext uri="{BB962C8B-B14F-4D97-AF65-F5344CB8AC3E}">
        <p14:creationId xmlns:p14="http://schemas.microsoft.com/office/powerpoint/2010/main" val="170290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909" y="27508444"/>
            <a:ext cx="25737979" cy="8502249"/>
          </a:xfrm>
        </p:spPr>
        <p:txBody>
          <a:bodyPr anchor="t"/>
          <a:lstStyle>
            <a:lvl1pPr algn="l">
              <a:defRPr sz="18300" b="1" cap="all"/>
            </a:lvl1pPr>
          </a:lstStyle>
          <a:p>
            <a:r>
              <a:rPr lang="en-US" smtClean="0"/>
              <a:t>Click to edit Master title style</a:t>
            </a:r>
            <a:endParaRPr lang="en-GB"/>
          </a:p>
        </p:txBody>
      </p:sp>
      <p:sp>
        <p:nvSpPr>
          <p:cNvPr id="3" name="Text Placeholder 2"/>
          <p:cNvSpPr>
            <a:spLocks noGrp="1"/>
          </p:cNvSpPr>
          <p:nvPr>
            <p:ph type="body" idx="1"/>
          </p:nvPr>
        </p:nvSpPr>
        <p:spPr>
          <a:xfrm>
            <a:off x="2391909" y="18144082"/>
            <a:ext cx="25737979" cy="9364362"/>
          </a:xfrm>
        </p:spPr>
        <p:txBody>
          <a:bodyPr anchor="b"/>
          <a:lstStyle>
            <a:lvl1pPr marL="0" indent="0">
              <a:buNone/>
              <a:defRPr sz="9100">
                <a:solidFill>
                  <a:schemeClr val="tx1">
                    <a:tint val="75000"/>
                  </a:schemeClr>
                </a:solidFill>
              </a:defRPr>
            </a:lvl1pPr>
            <a:lvl2pPr marL="2088215" indent="0">
              <a:buNone/>
              <a:defRPr sz="8200">
                <a:solidFill>
                  <a:schemeClr val="tx1">
                    <a:tint val="75000"/>
                  </a:schemeClr>
                </a:solidFill>
              </a:defRPr>
            </a:lvl2pPr>
            <a:lvl3pPr marL="4176431" indent="0">
              <a:buNone/>
              <a:defRPr sz="7300">
                <a:solidFill>
                  <a:schemeClr val="tx1">
                    <a:tint val="75000"/>
                  </a:schemeClr>
                </a:solidFill>
              </a:defRPr>
            </a:lvl3pPr>
            <a:lvl4pPr marL="6264646" indent="0">
              <a:buNone/>
              <a:defRPr sz="6400">
                <a:solidFill>
                  <a:schemeClr val="tx1">
                    <a:tint val="75000"/>
                  </a:schemeClr>
                </a:solidFill>
              </a:defRPr>
            </a:lvl4pPr>
            <a:lvl5pPr marL="8352861" indent="0">
              <a:buNone/>
              <a:defRPr sz="6400">
                <a:solidFill>
                  <a:schemeClr val="tx1">
                    <a:tint val="75000"/>
                  </a:schemeClr>
                </a:solidFill>
              </a:defRPr>
            </a:lvl5pPr>
            <a:lvl6pPr marL="10441076" indent="0">
              <a:buNone/>
              <a:defRPr sz="6400">
                <a:solidFill>
                  <a:schemeClr val="tx1">
                    <a:tint val="75000"/>
                  </a:schemeClr>
                </a:solidFill>
              </a:defRPr>
            </a:lvl6pPr>
            <a:lvl7pPr marL="12529292" indent="0">
              <a:buNone/>
              <a:defRPr sz="6400">
                <a:solidFill>
                  <a:schemeClr val="tx1">
                    <a:tint val="75000"/>
                  </a:schemeClr>
                </a:solidFill>
              </a:defRPr>
            </a:lvl7pPr>
            <a:lvl8pPr marL="14617507" indent="0">
              <a:buNone/>
              <a:defRPr sz="6400">
                <a:solidFill>
                  <a:schemeClr val="tx1">
                    <a:tint val="75000"/>
                  </a:schemeClr>
                </a:solidFill>
              </a:defRPr>
            </a:lvl8pPr>
            <a:lvl9pPr marL="16705722" indent="0">
              <a:buNone/>
              <a:defRPr sz="6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1D51EA-EBCE-4A67-B65A-0E7D4F57511B}" type="datetimeFigureOut">
              <a:rPr lang="en-GB" smtClean="0"/>
              <a:t>17/04/2022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949DDE-E391-462C-8D41-45111507A322}" type="slidenum">
              <a:rPr lang="en-GB" smtClean="0"/>
              <a:t>‹#›</a:t>
            </a:fld>
            <a:endParaRPr lang="en-GB"/>
          </a:p>
        </p:txBody>
      </p:sp>
    </p:spTree>
    <p:extLst>
      <p:ext uri="{BB962C8B-B14F-4D97-AF65-F5344CB8AC3E}">
        <p14:creationId xmlns:p14="http://schemas.microsoft.com/office/powerpoint/2010/main" val="3829507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015123" y="62349824"/>
            <a:ext cx="44867985" cy="176347340"/>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387773" y="62349824"/>
            <a:ext cx="44867982" cy="176347340"/>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F1D51EA-EBCE-4A67-B65A-0E7D4F57511B}" type="datetimeFigureOut">
              <a:rPr lang="en-GB" smtClean="0"/>
              <a:t>17/04/2022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949DDE-E391-462C-8D41-45111507A322}" type="slidenum">
              <a:rPr lang="en-GB" smtClean="0"/>
              <a:t>‹#›</a:t>
            </a:fld>
            <a:endParaRPr lang="en-GB"/>
          </a:p>
        </p:txBody>
      </p:sp>
    </p:spTree>
    <p:extLst>
      <p:ext uri="{BB962C8B-B14F-4D97-AF65-F5344CB8AC3E}">
        <p14:creationId xmlns:p14="http://schemas.microsoft.com/office/powerpoint/2010/main" val="4008774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3999" y="1714326"/>
            <a:ext cx="27251978" cy="7134754"/>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513999" y="9582375"/>
            <a:ext cx="13378914"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en-US" smtClean="0"/>
              <a:t>Click to edit Master text styles</a:t>
            </a:r>
          </a:p>
        </p:txBody>
      </p:sp>
      <p:sp>
        <p:nvSpPr>
          <p:cNvPr id="4" name="Content Placeholder 3"/>
          <p:cNvSpPr>
            <a:spLocks noGrp="1"/>
          </p:cNvSpPr>
          <p:nvPr>
            <p:ph sz="half" idx="2"/>
          </p:nvPr>
        </p:nvSpPr>
        <p:spPr>
          <a:xfrm>
            <a:off x="1513999" y="13575852"/>
            <a:ext cx="13378914"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5381808" y="9582375"/>
            <a:ext cx="13384170"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en-US" smtClean="0"/>
              <a:t>Click to edit Master text styles</a:t>
            </a:r>
          </a:p>
        </p:txBody>
      </p:sp>
      <p:sp>
        <p:nvSpPr>
          <p:cNvPr id="6" name="Content Placeholder 5"/>
          <p:cNvSpPr>
            <a:spLocks noGrp="1"/>
          </p:cNvSpPr>
          <p:nvPr>
            <p:ph sz="quarter" idx="4"/>
          </p:nvPr>
        </p:nvSpPr>
        <p:spPr>
          <a:xfrm>
            <a:off x="15381808" y="13575852"/>
            <a:ext cx="13384170"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F1D51EA-EBCE-4A67-B65A-0E7D4F57511B}" type="datetimeFigureOut">
              <a:rPr lang="en-GB" smtClean="0"/>
              <a:t>17/04/2022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0949DDE-E391-462C-8D41-45111507A322}" type="slidenum">
              <a:rPr lang="en-GB" smtClean="0"/>
              <a:t>‹#›</a:t>
            </a:fld>
            <a:endParaRPr lang="en-GB"/>
          </a:p>
        </p:txBody>
      </p:sp>
    </p:spTree>
    <p:extLst>
      <p:ext uri="{BB962C8B-B14F-4D97-AF65-F5344CB8AC3E}">
        <p14:creationId xmlns:p14="http://schemas.microsoft.com/office/powerpoint/2010/main" val="2468896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F1D51EA-EBCE-4A67-B65A-0E7D4F57511B}" type="datetimeFigureOut">
              <a:rPr lang="en-GB" smtClean="0"/>
              <a:t>17/04/2022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0949DDE-E391-462C-8D41-45111507A322}" type="slidenum">
              <a:rPr lang="en-GB" smtClean="0"/>
              <a:t>‹#›</a:t>
            </a:fld>
            <a:endParaRPr lang="en-GB"/>
          </a:p>
        </p:txBody>
      </p:sp>
    </p:spTree>
    <p:extLst>
      <p:ext uri="{BB962C8B-B14F-4D97-AF65-F5344CB8AC3E}">
        <p14:creationId xmlns:p14="http://schemas.microsoft.com/office/powerpoint/2010/main" val="4236716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1D51EA-EBCE-4A67-B65A-0E7D4F57511B}" type="datetimeFigureOut">
              <a:rPr lang="en-GB" smtClean="0"/>
              <a:t>17/04/2022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0949DDE-E391-462C-8D41-45111507A322}" type="slidenum">
              <a:rPr lang="en-GB" smtClean="0"/>
              <a:t>‹#›</a:t>
            </a:fld>
            <a:endParaRPr lang="en-GB"/>
          </a:p>
        </p:txBody>
      </p:sp>
    </p:spTree>
    <p:extLst>
      <p:ext uri="{BB962C8B-B14F-4D97-AF65-F5344CB8AC3E}">
        <p14:creationId xmlns:p14="http://schemas.microsoft.com/office/powerpoint/2010/main" val="428110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4000" y="1704413"/>
            <a:ext cx="9961903" cy="7253667"/>
          </a:xfrm>
        </p:spPr>
        <p:txBody>
          <a:bodyPr anchor="b"/>
          <a:lstStyle>
            <a:lvl1pPr algn="l">
              <a:defRPr sz="9100" b="1"/>
            </a:lvl1pPr>
          </a:lstStyle>
          <a:p>
            <a:r>
              <a:rPr lang="en-US" smtClean="0"/>
              <a:t>Click to edit Master title style</a:t>
            </a:r>
            <a:endParaRPr lang="en-GB"/>
          </a:p>
        </p:txBody>
      </p:sp>
      <p:sp>
        <p:nvSpPr>
          <p:cNvPr id="3" name="Content Placeholder 2"/>
          <p:cNvSpPr>
            <a:spLocks noGrp="1"/>
          </p:cNvSpPr>
          <p:nvPr>
            <p:ph idx="1"/>
          </p:nvPr>
        </p:nvSpPr>
        <p:spPr>
          <a:xfrm>
            <a:off x="11838629" y="1704417"/>
            <a:ext cx="16927347" cy="36535890"/>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514000" y="8958084"/>
            <a:ext cx="9961903" cy="2928222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1D51EA-EBCE-4A67-B65A-0E7D4F57511B}" type="datetimeFigureOut">
              <a:rPr lang="en-GB" smtClean="0"/>
              <a:t>17/04/2022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949DDE-E391-462C-8D41-45111507A322}" type="slidenum">
              <a:rPr lang="en-GB" smtClean="0"/>
              <a:t>‹#›</a:t>
            </a:fld>
            <a:endParaRPr lang="en-GB"/>
          </a:p>
        </p:txBody>
      </p:sp>
    </p:spTree>
    <p:extLst>
      <p:ext uri="{BB962C8B-B14F-4D97-AF65-F5344CB8AC3E}">
        <p14:creationId xmlns:p14="http://schemas.microsoft.com/office/powerpoint/2010/main" val="430967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5087" y="29965968"/>
            <a:ext cx="18167985" cy="3537652"/>
          </a:xfrm>
        </p:spPr>
        <p:txBody>
          <a:bodyPr anchor="b"/>
          <a:lstStyle>
            <a:lvl1pPr algn="l">
              <a:defRPr sz="9100" b="1"/>
            </a:lvl1pPr>
          </a:lstStyle>
          <a:p>
            <a:r>
              <a:rPr lang="en-US" smtClean="0"/>
              <a:t>Click to edit Master title style</a:t>
            </a:r>
            <a:endParaRPr lang="en-GB"/>
          </a:p>
        </p:txBody>
      </p:sp>
      <p:sp>
        <p:nvSpPr>
          <p:cNvPr id="3" name="Picture Placeholder 2"/>
          <p:cNvSpPr>
            <a:spLocks noGrp="1"/>
          </p:cNvSpPr>
          <p:nvPr>
            <p:ph type="pic" idx="1"/>
          </p:nvPr>
        </p:nvSpPr>
        <p:spPr>
          <a:xfrm>
            <a:off x="5935087" y="3825021"/>
            <a:ext cx="18167985" cy="25685115"/>
          </a:xfrm>
        </p:spPr>
        <p:txBody>
          <a:bodyPr/>
          <a:lstStyle>
            <a:lvl1pPr marL="0" indent="0">
              <a:buNone/>
              <a:defRPr sz="14600"/>
            </a:lvl1pPr>
            <a:lvl2pPr marL="2088215" indent="0">
              <a:buNone/>
              <a:defRPr sz="12800"/>
            </a:lvl2pPr>
            <a:lvl3pPr marL="4176431" indent="0">
              <a:buNone/>
              <a:defRPr sz="11000"/>
            </a:lvl3pPr>
            <a:lvl4pPr marL="6264646" indent="0">
              <a:buNone/>
              <a:defRPr sz="9100"/>
            </a:lvl4pPr>
            <a:lvl5pPr marL="8352861" indent="0">
              <a:buNone/>
              <a:defRPr sz="9100"/>
            </a:lvl5pPr>
            <a:lvl6pPr marL="10441076" indent="0">
              <a:buNone/>
              <a:defRPr sz="9100"/>
            </a:lvl6pPr>
            <a:lvl7pPr marL="12529292" indent="0">
              <a:buNone/>
              <a:defRPr sz="9100"/>
            </a:lvl7pPr>
            <a:lvl8pPr marL="14617507" indent="0">
              <a:buNone/>
              <a:defRPr sz="9100"/>
            </a:lvl8pPr>
            <a:lvl9pPr marL="16705722" indent="0">
              <a:buNone/>
              <a:defRPr sz="9100"/>
            </a:lvl9pPr>
          </a:lstStyle>
          <a:p>
            <a:endParaRPr lang="en-GB"/>
          </a:p>
        </p:txBody>
      </p:sp>
      <p:sp>
        <p:nvSpPr>
          <p:cNvPr id="4" name="Text Placeholder 3"/>
          <p:cNvSpPr>
            <a:spLocks noGrp="1"/>
          </p:cNvSpPr>
          <p:nvPr>
            <p:ph type="body" sz="half" idx="2"/>
          </p:nvPr>
        </p:nvSpPr>
        <p:spPr>
          <a:xfrm>
            <a:off x="5935087" y="33503620"/>
            <a:ext cx="18167985" cy="502405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1D51EA-EBCE-4A67-B65A-0E7D4F57511B}" type="datetimeFigureOut">
              <a:rPr lang="en-GB" smtClean="0"/>
              <a:t>17/04/2022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949DDE-E391-462C-8D41-45111507A322}" type="slidenum">
              <a:rPr lang="en-GB" smtClean="0"/>
              <a:t>‹#›</a:t>
            </a:fld>
            <a:endParaRPr lang="en-GB"/>
          </a:p>
        </p:txBody>
      </p:sp>
    </p:spTree>
    <p:extLst>
      <p:ext uri="{BB962C8B-B14F-4D97-AF65-F5344CB8AC3E}">
        <p14:creationId xmlns:p14="http://schemas.microsoft.com/office/powerpoint/2010/main" val="3675236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999" y="1714326"/>
            <a:ext cx="27251978" cy="7134754"/>
          </a:xfrm>
          <a:prstGeom prst="rect">
            <a:avLst/>
          </a:prstGeom>
        </p:spPr>
        <p:txBody>
          <a:bodyPr vert="horz" lIns="417643" tIns="208822" rIns="417643" bIns="208822"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1513999" y="9988659"/>
            <a:ext cx="27251978" cy="28251648"/>
          </a:xfrm>
          <a:prstGeom prst="rect">
            <a:avLst/>
          </a:prstGeom>
        </p:spPr>
        <p:txBody>
          <a:bodyPr vert="horz" lIns="417643" tIns="208822" rIns="417643" bIns="20882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1513999" y="39677164"/>
            <a:ext cx="7065328" cy="2279158"/>
          </a:xfrm>
          <a:prstGeom prst="rect">
            <a:avLst/>
          </a:prstGeom>
        </p:spPr>
        <p:txBody>
          <a:bodyPr vert="horz" lIns="417643" tIns="208822" rIns="417643" bIns="208822" rtlCol="0" anchor="ctr"/>
          <a:lstStyle>
            <a:lvl1pPr algn="l">
              <a:defRPr sz="5500">
                <a:solidFill>
                  <a:schemeClr val="tx1">
                    <a:tint val="75000"/>
                  </a:schemeClr>
                </a:solidFill>
              </a:defRPr>
            </a:lvl1pPr>
          </a:lstStyle>
          <a:p>
            <a:fld id="{6F1D51EA-EBCE-4A67-B65A-0E7D4F57511B}" type="datetimeFigureOut">
              <a:rPr lang="en-GB" smtClean="0"/>
              <a:t>17/04/2022</a:t>
            </a:fld>
            <a:endParaRPr lang="en-GB"/>
          </a:p>
        </p:txBody>
      </p:sp>
      <p:sp>
        <p:nvSpPr>
          <p:cNvPr id="5" name="Footer Placeholder 4"/>
          <p:cNvSpPr>
            <a:spLocks noGrp="1"/>
          </p:cNvSpPr>
          <p:nvPr>
            <p:ph type="ftr" sz="quarter" idx="3"/>
          </p:nvPr>
        </p:nvSpPr>
        <p:spPr>
          <a:xfrm>
            <a:off x="10345658" y="39677164"/>
            <a:ext cx="9588659" cy="2279158"/>
          </a:xfrm>
          <a:prstGeom prst="rect">
            <a:avLst/>
          </a:prstGeom>
        </p:spPr>
        <p:txBody>
          <a:bodyPr vert="horz" lIns="417643" tIns="208822" rIns="417643" bIns="208822" rtlCol="0" anchor="ctr"/>
          <a:lstStyle>
            <a:lvl1pPr algn="ctr">
              <a:defRPr sz="55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1700649" y="39677164"/>
            <a:ext cx="7065328" cy="2279158"/>
          </a:xfrm>
          <a:prstGeom prst="rect">
            <a:avLst/>
          </a:prstGeom>
        </p:spPr>
        <p:txBody>
          <a:bodyPr vert="horz" lIns="417643" tIns="208822" rIns="417643" bIns="208822" rtlCol="0" anchor="ctr"/>
          <a:lstStyle>
            <a:lvl1pPr algn="r">
              <a:defRPr sz="5500">
                <a:solidFill>
                  <a:schemeClr val="tx1">
                    <a:tint val="75000"/>
                  </a:schemeClr>
                </a:solidFill>
              </a:defRPr>
            </a:lvl1pPr>
          </a:lstStyle>
          <a:p>
            <a:fld id="{40949DDE-E391-462C-8D41-45111507A322}" type="slidenum">
              <a:rPr lang="en-GB" smtClean="0"/>
              <a:t>‹#›</a:t>
            </a:fld>
            <a:endParaRPr lang="en-GB"/>
          </a:p>
        </p:txBody>
      </p:sp>
    </p:spTree>
    <p:extLst>
      <p:ext uri="{BB962C8B-B14F-4D97-AF65-F5344CB8AC3E}">
        <p14:creationId xmlns:p14="http://schemas.microsoft.com/office/powerpoint/2010/main" val="36172435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6431" rtl="0" eaLnBrk="1" latinLnBrk="0" hangingPunct="1">
        <a:spcBef>
          <a:spcPct val="0"/>
        </a:spcBef>
        <a:buNone/>
        <a:defRPr sz="20100" kern="1200">
          <a:solidFill>
            <a:schemeClr val="tx1"/>
          </a:solidFill>
          <a:latin typeface="+mj-lt"/>
          <a:ea typeface="+mj-ea"/>
          <a:cs typeface="+mj-cs"/>
        </a:defRPr>
      </a:lvl1pPr>
    </p:titleStyle>
    <p:bodyStyle>
      <a:lvl1pPr marL="1566161" indent="-1566161" algn="l" defTabSz="4176431" rtl="0" eaLnBrk="1" latinLnBrk="0" hangingPunct="1">
        <a:spcBef>
          <a:spcPct val="20000"/>
        </a:spcBef>
        <a:buFont typeface="Arial" panose="020B0604020202020204" pitchFamily="34" charset="0"/>
        <a:buChar char="•"/>
        <a:defRPr sz="14600" kern="1200">
          <a:solidFill>
            <a:schemeClr val="tx1"/>
          </a:solidFill>
          <a:latin typeface="+mn-lt"/>
          <a:ea typeface="+mn-ea"/>
          <a:cs typeface="+mn-cs"/>
        </a:defRPr>
      </a:lvl1pPr>
      <a:lvl2pPr marL="3393350" indent="-1305135" algn="l" defTabSz="4176431" rtl="0" eaLnBrk="1" latinLnBrk="0" hangingPunct="1">
        <a:spcBef>
          <a:spcPct val="20000"/>
        </a:spcBef>
        <a:buFont typeface="Arial" panose="020B0604020202020204" pitchFamily="34" charset="0"/>
        <a:buChar char="–"/>
        <a:defRPr sz="12800" kern="1200">
          <a:solidFill>
            <a:schemeClr val="tx1"/>
          </a:solidFill>
          <a:latin typeface="+mn-lt"/>
          <a:ea typeface="+mn-ea"/>
          <a:cs typeface="+mn-cs"/>
        </a:defRPr>
      </a:lvl2pPr>
      <a:lvl3pPr marL="5220538" indent="-1044108" algn="l" defTabSz="4176431" rtl="0" eaLnBrk="1" latinLnBrk="0" hangingPunct="1">
        <a:spcBef>
          <a:spcPct val="20000"/>
        </a:spcBef>
        <a:buFont typeface="Arial" panose="020B0604020202020204" pitchFamily="34" charset="0"/>
        <a:buChar char="•"/>
        <a:defRPr sz="11000" kern="1200">
          <a:solidFill>
            <a:schemeClr val="tx1"/>
          </a:solidFill>
          <a:latin typeface="+mn-lt"/>
          <a:ea typeface="+mn-ea"/>
          <a:cs typeface="+mn-cs"/>
        </a:defRPr>
      </a:lvl3pPr>
      <a:lvl4pPr marL="7308753"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4pPr>
      <a:lvl5pPr marL="9396969"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5pPr>
      <a:lvl6pPr marL="11485184"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9pPr>
    </p:bodyStyle>
    <p:otherStyle>
      <a:defPPr>
        <a:defRPr lang="en-US"/>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Downloads\NHS_Bedfordshire@8x.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20707" y="39190238"/>
            <a:ext cx="9505056" cy="4412543"/>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ctrTitle"/>
          </p:nvPr>
        </p:nvSpPr>
        <p:spPr>
          <a:xfrm>
            <a:off x="288031" y="809974"/>
            <a:ext cx="29829620" cy="3096344"/>
          </a:xfrm>
        </p:spPr>
        <p:txBody>
          <a:bodyPr>
            <a:noAutofit/>
          </a:bodyPr>
          <a:lstStyle/>
          <a:p>
            <a:r>
              <a:rPr lang="en-GB" sz="9600" b="1" dirty="0">
                <a:solidFill>
                  <a:schemeClr val="accent5">
                    <a:lumMod val="75000"/>
                  </a:schemeClr>
                </a:solidFill>
                <a:effectLst>
                  <a:outerShdw blurRad="50800" dist="38100" dir="13500000" algn="br" rotWithShape="0">
                    <a:prstClr val="black">
                      <a:alpha val="40000"/>
                    </a:prstClr>
                  </a:outerShdw>
                </a:effectLst>
                <a:latin typeface="Arial" panose="020B0604020202020204" pitchFamily="34" charset="0"/>
                <a:cs typeface="Arial" panose="020B0604020202020204" pitchFamily="34" charset="0"/>
              </a:rPr>
              <a:t>Which admission parameters are associated with poor COVID-19 outcome? A real world study.</a:t>
            </a:r>
            <a:r>
              <a:rPr lang="en-GB" sz="9600" b="1" dirty="0">
                <a:solidFill>
                  <a:schemeClr val="accent5">
                    <a:lumMod val="75000"/>
                  </a:schemeClr>
                </a:solidFill>
                <a:effectLst>
                  <a:outerShdw blurRad="50800" dist="38100" dir="13500000" algn="br" rotWithShape="0">
                    <a:prstClr val="black">
                      <a:alpha val="40000"/>
                    </a:prstClr>
                  </a:outerShdw>
                </a:effectLst>
              </a:rPr>
              <a:t/>
            </a:r>
            <a:br>
              <a:rPr lang="en-GB" sz="9600" b="1" dirty="0">
                <a:solidFill>
                  <a:schemeClr val="accent5">
                    <a:lumMod val="75000"/>
                  </a:schemeClr>
                </a:solidFill>
                <a:effectLst>
                  <a:outerShdw blurRad="50800" dist="38100" dir="13500000" algn="br" rotWithShape="0">
                    <a:prstClr val="black">
                      <a:alpha val="40000"/>
                    </a:prstClr>
                  </a:outerShdw>
                </a:effectLst>
              </a:rPr>
            </a:br>
            <a:endParaRPr lang="en-GB" sz="9600" dirty="0">
              <a:solidFill>
                <a:schemeClr val="accent5">
                  <a:lumMod val="75000"/>
                </a:schemeClr>
              </a:solidFill>
              <a:effectLst>
                <a:outerShdw blurRad="50800" dist="38100" dir="13500000" algn="br" rotWithShape="0">
                  <a:prstClr val="black">
                    <a:alpha val="40000"/>
                  </a:prstClr>
                </a:outerShdw>
              </a:effectLst>
            </a:endParaRPr>
          </a:p>
        </p:txBody>
      </p:sp>
      <p:sp>
        <p:nvSpPr>
          <p:cNvPr id="11" name="Title 4"/>
          <p:cNvSpPr txBox="1">
            <a:spLocks/>
          </p:cNvSpPr>
          <p:nvPr/>
        </p:nvSpPr>
        <p:spPr>
          <a:xfrm>
            <a:off x="234331" y="2178126"/>
            <a:ext cx="29829620" cy="3096344"/>
          </a:xfrm>
          <a:prstGeom prst="rect">
            <a:avLst/>
          </a:prstGeom>
        </p:spPr>
        <p:txBody>
          <a:bodyPr vert="horz" lIns="417643" tIns="208822" rIns="417643" bIns="208822" rtlCol="0" anchor="ctr">
            <a:noAutofit/>
          </a:bodyPr>
          <a:lstStyle>
            <a:lvl1pPr algn="ctr" defTabSz="4176431" rtl="0" eaLnBrk="1" latinLnBrk="0" hangingPunct="1">
              <a:spcBef>
                <a:spcPct val="0"/>
              </a:spcBef>
              <a:buNone/>
              <a:defRPr sz="20100" kern="1200">
                <a:solidFill>
                  <a:schemeClr val="tx1"/>
                </a:solidFill>
                <a:latin typeface="+mj-lt"/>
                <a:ea typeface="+mj-ea"/>
                <a:cs typeface="+mj-cs"/>
              </a:defRPr>
            </a:lvl1pPr>
          </a:lstStyle>
          <a:p>
            <a:r>
              <a:rPr lang="en-GB" sz="4400" dirty="0">
                <a:solidFill>
                  <a:schemeClr val="accent5">
                    <a:lumMod val="75000"/>
                  </a:schemeClr>
                </a:solidFill>
                <a:effectLst>
                  <a:outerShdw blurRad="50800" dist="38100" dir="13500000" algn="br" rotWithShape="0">
                    <a:prstClr val="black">
                      <a:alpha val="40000"/>
                    </a:prstClr>
                  </a:outerShdw>
                </a:effectLst>
                <a:latin typeface="Arial" panose="020B0604020202020204" pitchFamily="34" charset="0"/>
                <a:cs typeface="Arial" panose="020B0604020202020204" pitchFamily="34" charset="0"/>
              </a:rPr>
              <a:t>Parisa Khonsari, Parhana Polly, </a:t>
            </a:r>
            <a:r>
              <a:rPr lang="en-GB" sz="4400" dirty="0" err="1">
                <a:solidFill>
                  <a:schemeClr val="accent5">
                    <a:lumMod val="75000"/>
                  </a:schemeClr>
                </a:solidFill>
                <a:effectLst>
                  <a:outerShdw blurRad="50800" dist="38100" dir="13500000" algn="br" rotWithShape="0">
                    <a:prstClr val="black">
                      <a:alpha val="40000"/>
                    </a:prstClr>
                  </a:outerShdw>
                </a:effectLst>
                <a:latin typeface="Arial" panose="020B0604020202020204" pitchFamily="34" charset="0"/>
                <a:cs typeface="Arial" panose="020B0604020202020204" pitchFamily="34" charset="0"/>
              </a:rPr>
              <a:t>Parushak</a:t>
            </a:r>
            <a:r>
              <a:rPr lang="en-GB" sz="4400" dirty="0">
                <a:solidFill>
                  <a:schemeClr val="accent5">
                    <a:lumMod val="75000"/>
                  </a:schemeClr>
                </a:solidFill>
                <a:effectLst>
                  <a:outerShdw blurRad="50800" dist="38100" dir="13500000" algn="br" rotWithShape="0">
                    <a:prstClr val="black">
                      <a:alpha val="40000"/>
                    </a:prstClr>
                  </a:outerShdw>
                </a:effectLst>
                <a:latin typeface="Arial" panose="020B0604020202020204" pitchFamily="34" charset="0"/>
                <a:cs typeface="Arial" panose="020B0604020202020204" pitchFamily="34" charset="0"/>
              </a:rPr>
              <a:t> </a:t>
            </a:r>
            <a:r>
              <a:rPr lang="en-GB" sz="4400" dirty="0" err="1">
                <a:solidFill>
                  <a:schemeClr val="accent5">
                    <a:lumMod val="75000"/>
                  </a:schemeClr>
                </a:solidFill>
                <a:effectLst>
                  <a:outerShdw blurRad="50800" dist="38100" dir="13500000" algn="br" rotWithShape="0">
                    <a:prstClr val="black">
                      <a:alpha val="40000"/>
                    </a:prstClr>
                  </a:outerShdw>
                </a:effectLst>
                <a:latin typeface="Arial" panose="020B0604020202020204" pitchFamily="34" charset="0"/>
                <a:cs typeface="Arial" panose="020B0604020202020204" pitchFamily="34" charset="0"/>
              </a:rPr>
              <a:t>Rezai</a:t>
            </a:r>
            <a:r>
              <a:rPr lang="en-GB" sz="4400" dirty="0">
                <a:solidFill>
                  <a:schemeClr val="accent5">
                    <a:lumMod val="75000"/>
                  </a:schemeClr>
                </a:solidFill>
                <a:effectLst>
                  <a:outerShdw blurRad="50800" dist="38100" dir="13500000" algn="br" rotWithShape="0">
                    <a:prstClr val="black">
                      <a:alpha val="40000"/>
                    </a:prstClr>
                  </a:outerShdw>
                </a:effectLst>
                <a:latin typeface="Arial" panose="020B0604020202020204" pitchFamily="34" charset="0"/>
                <a:cs typeface="Arial" panose="020B0604020202020204" pitchFamily="34" charset="0"/>
              </a:rPr>
              <a:t>, Muhammad K Nisar</a:t>
            </a:r>
          </a:p>
          <a:p>
            <a:r>
              <a:rPr lang="en-GB" sz="4400" dirty="0">
                <a:solidFill>
                  <a:schemeClr val="accent5">
                    <a:lumMod val="75000"/>
                  </a:schemeClr>
                </a:solidFill>
                <a:effectLst>
                  <a:outerShdw blurRad="50800" dist="38100" dir="13500000" algn="br" rotWithShape="0">
                    <a:prstClr val="black">
                      <a:alpha val="40000"/>
                    </a:prstClr>
                  </a:outerShdw>
                </a:effectLst>
                <a:latin typeface="Arial" panose="020B0604020202020204" pitchFamily="34" charset="0"/>
                <a:cs typeface="Arial" panose="020B0604020202020204" pitchFamily="34" charset="0"/>
              </a:rPr>
              <a:t>Luton and Dunstable University Hospital</a:t>
            </a:r>
          </a:p>
        </p:txBody>
      </p:sp>
      <p:sp>
        <p:nvSpPr>
          <p:cNvPr id="12" name="Title 4"/>
          <p:cNvSpPr txBox="1">
            <a:spLocks/>
          </p:cNvSpPr>
          <p:nvPr/>
        </p:nvSpPr>
        <p:spPr>
          <a:xfrm>
            <a:off x="-20093" y="4176205"/>
            <a:ext cx="30084044" cy="1216825"/>
          </a:xfrm>
          <a:prstGeom prst="rect">
            <a:avLst/>
          </a:prstGeom>
        </p:spPr>
        <p:txBody>
          <a:bodyPr vert="horz" lIns="417643" tIns="208822" rIns="417643" bIns="208822" rtlCol="0" anchor="ctr">
            <a:noAutofit/>
          </a:bodyPr>
          <a:lstStyle>
            <a:lvl1pPr algn="ctr" defTabSz="4176431" rtl="0" eaLnBrk="1" latinLnBrk="0" hangingPunct="1">
              <a:spcBef>
                <a:spcPct val="0"/>
              </a:spcBef>
              <a:buNone/>
              <a:defRPr sz="20100" kern="1200">
                <a:solidFill>
                  <a:schemeClr val="tx1"/>
                </a:solidFill>
                <a:latin typeface="+mj-lt"/>
                <a:ea typeface="+mj-ea"/>
                <a:cs typeface="+mj-cs"/>
              </a:defRPr>
            </a:lvl1pPr>
          </a:lstStyle>
          <a:p>
            <a:r>
              <a:rPr lang="en-GB" sz="6600" b="1" dirty="0" smtClean="0">
                <a:solidFill>
                  <a:schemeClr val="accent5">
                    <a:lumMod val="75000"/>
                  </a:schemeClr>
                </a:solidFill>
              </a:rPr>
              <a:t>Introduction</a:t>
            </a:r>
            <a:endParaRPr lang="en-GB" sz="6600" b="1" dirty="0">
              <a:solidFill>
                <a:schemeClr val="accent5">
                  <a:lumMod val="75000"/>
                </a:schemeClr>
              </a:solidFill>
            </a:endParaRPr>
          </a:p>
        </p:txBody>
      </p:sp>
      <p:sp>
        <p:nvSpPr>
          <p:cNvPr id="9" name="Rectangle 8"/>
          <p:cNvSpPr/>
          <p:nvPr/>
        </p:nvSpPr>
        <p:spPr>
          <a:xfrm>
            <a:off x="234332" y="5111013"/>
            <a:ext cx="29829619" cy="3416320"/>
          </a:xfrm>
          <a:prstGeom prst="rect">
            <a:avLst/>
          </a:prstGeom>
        </p:spPr>
        <p:txBody>
          <a:bodyPr wrap="square">
            <a:spAutoFit/>
          </a:bodyPr>
          <a:lstStyle/>
          <a:p>
            <a:pPr algn="just">
              <a:lnSpc>
                <a:spcPct val="150000"/>
              </a:lnSpc>
            </a:pPr>
            <a:r>
              <a:rPr lang="en-GB" sz="3600" dirty="0">
                <a:latin typeface="Arial" panose="020B0604020202020204" pitchFamily="34" charset="0"/>
                <a:cs typeface="Arial" panose="020B0604020202020204" pitchFamily="34" charset="0"/>
              </a:rPr>
              <a:t>Coronavirus disease 2019 (COVID-19) has claimed over 5.8 million lives worldwide, and created a significant burden on healthcare globally (1,2). </a:t>
            </a:r>
          </a:p>
          <a:p>
            <a:pPr algn="just">
              <a:lnSpc>
                <a:spcPct val="150000"/>
              </a:lnSpc>
            </a:pPr>
            <a:r>
              <a:rPr lang="en-GB" sz="3600" dirty="0" smtClean="0">
                <a:latin typeface="Arial" panose="020B0604020202020204" pitchFamily="34" charset="0"/>
                <a:cs typeface="Arial" panose="020B0604020202020204" pitchFamily="34" charset="0"/>
              </a:rPr>
              <a:t>Efforts </a:t>
            </a:r>
            <a:r>
              <a:rPr lang="en-GB" sz="3600" dirty="0">
                <a:latin typeface="Arial" panose="020B0604020202020204" pitchFamily="34" charset="0"/>
                <a:cs typeface="Arial" panose="020B0604020202020204" pitchFamily="34" charset="0"/>
              </a:rPr>
              <a:t>have been made to prognosticate patients to help prioritise clinical care. Both hypokalaemia and hyponatremia at presentation have been associated with severe COVID-19 (3). However it remains unclear whether electrolyte derangement at first contact can identify critical care admission and mortality risk. </a:t>
            </a:r>
          </a:p>
        </p:txBody>
      </p:sp>
      <p:sp>
        <p:nvSpPr>
          <p:cNvPr id="14" name="Title 4"/>
          <p:cNvSpPr txBox="1">
            <a:spLocks/>
          </p:cNvSpPr>
          <p:nvPr/>
        </p:nvSpPr>
        <p:spPr>
          <a:xfrm>
            <a:off x="7500918" y="7672100"/>
            <a:ext cx="15042022" cy="1548172"/>
          </a:xfrm>
          <a:prstGeom prst="rect">
            <a:avLst/>
          </a:prstGeom>
        </p:spPr>
        <p:txBody>
          <a:bodyPr vert="horz" lIns="417643" tIns="208822" rIns="417643" bIns="208822" rtlCol="0" anchor="ctr">
            <a:noAutofit/>
          </a:bodyPr>
          <a:lstStyle>
            <a:lvl1pPr algn="ctr" defTabSz="4176431" rtl="0" eaLnBrk="1" latinLnBrk="0" hangingPunct="1">
              <a:spcBef>
                <a:spcPct val="0"/>
              </a:spcBef>
              <a:buNone/>
              <a:defRPr sz="20100" kern="1200">
                <a:solidFill>
                  <a:schemeClr val="tx1"/>
                </a:solidFill>
                <a:latin typeface="+mj-lt"/>
                <a:ea typeface="+mj-ea"/>
                <a:cs typeface="+mj-cs"/>
              </a:defRPr>
            </a:lvl1pPr>
          </a:lstStyle>
          <a:p>
            <a:r>
              <a:rPr lang="en-GB" sz="6600" b="1" dirty="0" smtClean="0">
                <a:solidFill>
                  <a:schemeClr val="accent5">
                    <a:lumMod val="75000"/>
                  </a:schemeClr>
                </a:solidFill>
              </a:rPr>
              <a:t>Objectives</a:t>
            </a:r>
            <a:endParaRPr lang="en-GB" sz="6600" b="1" dirty="0">
              <a:solidFill>
                <a:schemeClr val="accent5">
                  <a:lumMod val="75000"/>
                </a:schemeClr>
              </a:solidFill>
            </a:endParaRPr>
          </a:p>
        </p:txBody>
      </p:sp>
      <p:sp>
        <p:nvSpPr>
          <p:cNvPr id="16" name="Rectangle 15"/>
          <p:cNvSpPr/>
          <p:nvPr/>
        </p:nvSpPr>
        <p:spPr>
          <a:xfrm>
            <a:off x="234331" y="8537805"/>
            <a:ext cx="29829620" cy="2482667"/>
          </a:xfrm>
          <a:prstGeom prst="rect">
            <a:avLst/>
          </a:prstGeom>
        </p:spPr>
        <p:txBody>
          <a:bodyPr wrap="square">
            <a:spAutoFit/>
          </a:bodyPr>
          <a:lstStyle/>
          <a:p>
            <a:pPr algn="just">
              <a:lnSpc>
                <a:spcPct val="150000"/>
              </a:lnSpc>
            </a:pPr>
            <a:r>
              <a:rPr lang="en-GB" sz="3600" dirty="0" smtClean="0">
                <a:latin typeface="Arial" panose="020B0604020202020204" pitchFamily="34" charset="0"/>
                <a:cs typeface="Arial" panose="020B0604020202020204" pitchFamily="34" charset="0"/>
              </a:rPr>
              <a:t>The aim of our study is to:</a:t>
            </a:r>
          </a:p>
          <a:p>
            <a:pPr marL="742950" indent="-742950" algn="just">
              <a:lnSpc>
                <a:spcPct val="150000"/>
              </a:lnSpc>
              <a:buFont typeface="+mj-lt"/>
              <a:buAutoNum type="arabicPeriod"/>
            </a:pPr>
            <a:r>
              <a:rPr lang="en-GB" sz="3600" dirty="0" smtClean="0">
                <a:latin typeface="Arial" panose="020B0604020202020204" pitchFamily="34" charset="0"/>
                <a:cs typeface="Arial" panose="020B0604020202020204" pitchFamily="34" charset="0"/>
              </a:rPr>
              <a:t>investigate the initial electrolyte abnormalities present on admission to hospital with COVID-19 before any treatments are initiated; and </a:t>
            </a:r>
          </a:p>
          <a:p>
            <a:pPr marL="742950" indent="-742950" algn="just">
              <a:lnSpc>
                <a:spcPct val="150000"/>
              </a:lnSpc>
              <a:buFont typeface="+mj-lt"/>
              <a:buAutoNum type="arabicPeriod"/>
            </a:pPr>
            <a:r>
              <a:rPr lang="en-GB" sz="3600" dirty="0" smtClean="0">
                <a:latin typeface="Arial" panose="020B0604020202020204" pitchFamily="34" charset="0"/>
                <a:cs typeface="Arial" panose="020B0604020202020204" pitchFamily="34" charset="0"/>
              </a:rPr>
              <a:t>determine whether these could be indicators of outcomes such as critical care admission and mortality. </a:t>
            </a:r>
            <a:endParaRPr lang="en-GB" sz="3600" dirty="0">
              <a:latin typeface="Arial" panose="020B0604020202020204" pitchFamily="34" charset="0"/>
              <a:cs typeface="Arial" panose="020B0604020202020204" pitchFamily="34" charset="0"/>
            </a:endParaRPr>
          </a:p>
        </p:txBody>
      </p:sp>
      <p:sp>
        <p:nvSpPr>
          <p:cNvPr id="18" name="Title 4"/>
          <p:cNvSpPr txBox="1">
            <a:spLocks/>
          </p:cNvSpPr>
          <p:nvPr/>
        </p:nvSpPr>
        <p:spPr>
          <a:xfrm>
            <a:off x="7500918" y="10876456"/>
            <a:ext cx="15042022" cy="1548172"/>
          </a:xfrm>
          <a:prstGeom prst="rect">
            <a:avLst/>
          </a:prstGeom>
        </p:spPr>
        <p:txBody>
          <a:bodyPr vert="horz" lIns="417643" tIns="208822" rIns="417643" bIns="208822" rtlCol="0" anchor="ctr">
            <a:noAutofit/>
          </a:bodyPr>
          <a:lstStyle>
            <a:lvl1pPr algn="ctr" defTabSz="4176431" rtl="0" eaLnBrk="1" latinLnBrk="0" hangingPunct="1">
              <a:spcBef>
                <a:spcPct val="0"/>
              </a:spcBef>
              <a:buNone/>
              <a:defRPr sz="20100" kern="1200">
                <a:solidFill>
                  <a:schemeClr val="tx1"/>
                </a:solidFill>
                <a:latin typeface="+mj-lt"/>
                <a:ea typeface="+mj-ea"/>
                <a:cs typeface="+mj-cs"/>
              </a:defRPr>
            </a:lvl1pPr>
          </a:lstStyle>
          <a:p>
            <a:r>
              <a:rPr lang="en-GB" sz="6600" b="1" dirty="0" smtClean="0">
                <a:solidFill>
                  <a:schemeClr val="accent5">
                    <a:lumMod val="75000"/>
                  </a:schemeClr>
                </a:solidFill>
              </a:rPr>
              <a:t>Methods</a:t>
            </a:r>
            <a:endParaRPr lang="en-GB" sz="6600" b="1" dirty="0">
              <a:solidFill>
                <a:schemeClr val="accent5">
                  <a:lumMod val="75000"/>
                </a:schemeClr>
              </a:solidFill>
            </a:endParaRPr>
          </a:p>
        </p:txBody>
      </p:sp>
      <p:sp>
        <p:nvSpPr>
          <p:cNvPr id="19" name="Rectangle 18"/>
          <p:cNvSpPr/>
          <p:nvPr/>
        </p:nvSpPr>
        <p:spPr>
          <a:xfrm>
            <a:off x="346547" y="12190602"/>
            <a:ext cx="29717404" cy="3313664"/>
          </a:xfrm>
          <a:prstGeom prst="rect">
            <a:avLst/>
          </a:prstGeom>
        </p:spPr>
        <p:txBody>
          <a:bodyPr wrap="square">
            <a:spAutoFit/>
          </a:bodyPr>
          <a:lstStyle/>
          <a:p>
            <a:pPr algn="just">
              <a:lnSpc>
                <a:spcPct val="150000"/>
              </a:lnSpc>
            </a:pPr>
            <a:r>
              <a:rPr lang="en-GB" sz="3600" dirty="0">
                <a:latin typeface="Arial" panose="020B0604020202020204" pitchFamily="34" charset="0"/>
                <a:cs typeface="Arial" panose="020B0604020202020204" pitchFamily="34" charset="0"/>
              </a:rPr>
              <a:t>Retrospective survey of 481 consecutive </a:t>
            </a:r>
            <a:r>
              <a:rPr lang="en-GB" sz="3600" dirty="0" smtClean="0">
                <a:latin typeface="Arial" panose="020B0604020202020204" pitchFamily="34" charset="0"/>
                <a:cs typeface="Arial" panose="020B0604020202020204" pitchFamily="34" charset="0"/>
              </a:rPr>
              <a:t>adult patients </a:t>
            </a:r>
            <a:r>
              <a:rPr lang="en-GB" sz="3600" dirty="0">
                <a:latin typeface="Arial" panose="020B0604020202020204" pitchFamily="34" charset="0"/>
                <a:cs typeface="Arial" panose="020B0604020202020204" pitchFamily="34" charset="0"/>
              </a:rPr>
              <a:t>with confirmed COVID-19 admitted to university teaching hospital from January 2020 to April 2020. </a:t>
            </a:r>
          </a:p>
          <a:p>
            <a:pPr algn="just">
              <a:lnSpc>
                <a:spcPct val="150000"/>
              </a:lnSpc>
            </a:pPr>
            <a:r>
              <a:rPr lang="en-GB" sz="3600" dirty="0">
                <a:latin typeface="Arial" panose="020B0604020202020204" pitchFamily="34" charset="0"/>
                <a:cs typeface="Arial" panose="020B0604020202020204" pitchFamily="34" charset="0"/>
              </a:rPr>
              <a:t>Data collection was done through electronic health records. Fisher’s exact and Student T tests were employed to ascertain significant relationship among mortality and critical care admissions measured against initial electrolyte result.</a:t>
            </a:r>
          </a:p>
        </p:txBody>
      </p:sp>
      <p:sp>
        <p:nvSpPr>
          <p:cNvPr id="20" name="Title 4"/>
          <p:cNvSpPr txBox="1">
            <a:spLocks/>
          </p:cNvSpPr>
          <p:nvPr/>
        </p:nvSpPr>
        <p:spPr>
          <a:xfrm>
            <a:off x="7684238" y="15340952"/>
            <a:ext cx="15042022" cy="1548172"/>
          </a:xfrm>
          <a:prstGeom prst="rect">
            <a:avLst/>
          </a:prstGeom>
        </p:spPr>
        <p:txBody>
          <a:bodyPr vert="horz" lIns="417643" tIns="208822" rIns="417643" bIns="208822" rtlCol="0" anchor="ctr">
            <a:noAutofit/>
          </a:bodyPr>
          <a:lstStyle>
            <a:lvl1pPr algn="ctr" defTabSz="4176431" rtl="0" eaLnBrk="1" latinLnBrk="0" hangingPunct="1">
              <a:spcBef>
                <a:spcPct val="0"/>
              </a:spcBef>
              <a:buNone/>
              <a:defRPr sz="20100" kern="1200">
                <a:solidFill>
                  <a:schemeClr val="tx1"/>
                </a:solidFill>
                <a:latin typeface="+mj-lt"/>
                <a:ea typeface="+mj-ea"/>
                <a:cs typeface="+mj-cs"/>
              </a:defRPr>
            </a:lvl1pPr>
          </a:lstStyle>
          <a:p>
            <a:r>
              <a:rPr lang="en-GB" sz="6600" b="1" dirty="0" smtClean="0">
                <a:solidFill>
                  <a:schemeClr val="accent5">
                    <a:lumMod val="75000"/>
                  </a:schemeClr>
                </a:solidFill>
              </a:rPr>
              <a:t>Results and Discussion</a:t>
            </a:r>
            <a:endParaRPr lang="en-GB" sz="6600" b="1" dirty="0">
              <a:solidFill>
                <a:schemeClr val="accent5">
                  <a:lumMod val="75000"/>
                </a:schemeClr>
              </a:solidFill>
            </a:endParaRPr>
          </a:p>
        </p:txBody>
      </p:sp>
      <p:sp>
        <p:nvSpPr>
          <p:cNvPr id="21" name="Rectangle 20"/>
          <p:cNvSpPr/>
          <p:nvPr/>
        </p:nvSpPr>
        <p:spPr>
          <a:xfrm>
            <a:off x="234331" y="16385068"/>
            <a:ext cx="14787598" cy="15881271"/>
          </a:xfrm>
          <a:prstGeom prst="rect">
            <a:avLst/>
          </a:prstGeom>
        </p:spPr>
        <p:txBody>
          <a:bodyPr wrap="square">
            <a:spAutoFit/>
          </a:bodyPr>
          <a:lstStyle/>
          <a:p>
            <a:pPr algn="just">
              <a:lnSpc>
                <a:spcPct val="150000"/>
              </a:lnSpc>
            </a:pPr>
            <a:r>
              <a:rPr lang="en-GB" sz="3600" dirty="0" smtClean="0">
                <a:latin typeface="Arial" panose="020B0604020202020204" pitchFamily="34" charset="0"/>
                <a:cs typeface="Arial" panose="020B0604020202020204" pitchFamily="34" charset="0"/>
              </a:rPr>
              <a:t>A </a:t>
            </a:r>
            <a:r>
              <a:rPr lang="en-GB" sz="3600" dirty="0">
                <a:latin typeface="Arial" panose="020B0604020202020204" pitchFamily="34" charset="0"/>
                <a:cs typeface="Arial" panose="020B0604020202020204" pitchFamily="34" charset="0"/>
              </a:rPr>
              <a:t>total of 481 patients were admitted.</a:t>
            </a:r>
          </a:p>
          <a:p>
            <a:pPr marL="571500" indent="-571500" algn="just">
              <a:lnSpc>
                <a:spcPct val="150000"/>
              </a:lnSpc>
              <a:buFont typeface="Arial" panose="020B0604020202020204" pitchFamily="34" charset="0"/>
              <a:buChar char="•"/>
            </a:pPr>
            <a:r>
              <a:rPr lang="en-GB" sz="3600" dirty="0" smtClean="0">
                <a:latin typeface="Arial" panose="020B0604020202020204" pitchFamily="34" charset="0"/>
                <a:cs typeface="Arial" panose="020B0604020202020204" pitchFamily="34" charset="0"/>
              </a:rPr>
              <a:t>197 </a:t>
            </a:r>
            <a:r>
              <a:rPr lang="en-GB" sz="3600" dirty="0">
                <a:latin typeface="Arial" panose="020B0604020202020204" pitchFamily="34" charset="0"/>
                <a:cs typeface="Arial" panose="020B0604020202020204" pitchFamily="34" charset="0"/>
              </a:rPr>
              <a:t>(41%) female and 284 (59%) male</a:t>
            </a:r>
          </a:p>
          <a:p>
            <a:pPr marL="571500" indent="-571500" algn="just">
              <a:lnSpc>
                <a:spcPct val="150000"/>
              </a:lnSpc>
              <a:buFont typeface="Arial" panose="020B0604020202020204" pitchFamily="34" charset="0"/>
              <a:buChar char="•"/>
            </a:pPr>
            <a:r>
              <a:rPr lang="en-GB" sz="3600" dirty="0">
                <a:latin typeface="Arial" panose="020B0604020202020204" pitchFamily="34" charset="0"/>
                <a:cs typeface="Arial" panose="020B0604020202020204" pitchFamily="34" charset="0"/>
              </a:rPr>
              <a:t>217 (45%) died due to COVID-19</a:t>
            </a:r>
          </a:p>
          <a:p>
            <a:pPr marL="571500" indent="-571500" algn="just">
              <a:lnSpc>
                <a:spcPct val="150000"/>
              </a:lnSpc>
              <a:buFont typeface="Arial" panose="020B0604020202020204" pitchFamily="34" charset="0"/>
              <a:buChar char="•"/>
            </a:pPr>
            <a:r>
              <a:rPr lang="en-GB" sz="3600" dirty="0">
                <a:latin typeface="Arial" panose="020B0604020202020204" pitchFamily="34" charset="0"/>
                <a:cs typeface="Arial" panose="020B0604020202020204" pitchFamily="34" charset="0"/>
              </a:rPr>
              <a:t>60 (12%) of patients were admitted to critical care</a:t>
            </a:r>
          </a:p>
          <a:p>
            <a:pPr marL="571500" indent="-571500" algn="just">
              <a:lnSpc>
                <a:spcPct val="150000"/>
              </a:lnSpc>
              <a:buFont typeface="Arial" panose="020B0604020202020204" pitchFamily="34" charset="0"/>
              <a:buChar char="•"/>
            </a:pPr>
            <a:r>
              <a:rPr lang="en-GB" sz="3600" dirty="0">
                <a:latin typeface="Arial" panose="020B0604020202020204" pitchFamily="34" charset="0"/>
                <a:cs typeface="Arial" panose="020B0604020202020204" pitchFamily="34" charset="0"/>
              </a:rPr>
              <a:t>Mean length of hospital admission: 11 days (range 1-69) </a:t>
            </a:r>
          </a:p>
          <a:p>
            <a:pPr marL="571500" indent="-571500" algn="just">
              <a:lnSpc>
                <a:spcPct val="150000"/>
              </a:lnSpc>
              <a:buFont typeface="Arial" panose="020B0604020202020204" pitchFamily="34" charset="0"/>
              <a:buChar char="•"/>
            </a:pPr>
            <a:r>
              <a:rPr lang="en-GB" sz="3600" dirty="0">
                <a:latin typeface="Arial" panose="020B0604020202020204" pitchFamily="34" charset="0"/>
                <a:cs typeface="Arial" panose="020B0604020202020204" pitchFamily="34" charset="0"/>
              </a:rPr>
              <a:t>Mean length of critical care admission: 11 days (range 1-54) </a:t>
            </a:r>
          </a:p>
          <a:p>
            <a:pPr algn="just">
              <a:lnSpc>
                <a:spcPct val="150000"/>
              </a:lnSpc>
            </a:pPr>
            <a:r>
              <a:rPr lang="en-GB" sz="3600" dirty="0" smtClean="0">
                <a:latin typeface="Arial" panose="020B0604020202020204" pitchFamily="34" charset="0"/>
                <a:cs typeface="Arial" panose="020B0604020202020204" pitchFamily="34" charset="0"/>
              </a:rPr>
              <a:t>Those </a:t>
            </a:r>
            <a:r>
              <a:rPr lang="en-GB" sz="3600" dirty="0">
                <a:latin typeface="Arial" panose="020B0604020202020204" pitchFamily="34" charset="0"/>
                <a:cs typeface="Arial" panose="020B0604020202020204" pitchFamily="34" charset="0"/>
              </a:rPr>
              <a:t>who were not admitted to critical care included patients who did not require critical care input during their admission, or were not clinically suitable for ventilation. </a:t>
            </a:r>
            <a:endParaRPr lang="en-GB" sz="3600" dirty="0" smtClean="0">
              <a:latin typeface="Arial" panose="020B0604020202020204" pitchFamily="34" charset="0"/>
              <a:cs typeface="Arial" panose="020B0604020202020204" pitchFamily="34" charset="0"/>
            </a:endParaRPr>
          </a:p>
          <a:p>
            <a:pPr algn="just">
              <a:lnSpc>
                <a:spcPct val="150000"/>
              </a:lnSpc>
            </a:pPr>
            <a:r>
              <a:rPr lang="en-GB" sz="3600" dirty="0">
                <a:latin typeface="Arial" panose="020B0604020202020204" pitchFamily="34" charset="0"/>
                <a:cs typeface="Arial" panose="020B0604020202020204" pitchFamily="34" charset="0"/>
              </a:rPr>
              <a:t>Derangement in chloride (P=0.0376), glucose (P= 0.0305), and potassium (P= 0.0235) on admission were significantly associated with increased mortality. </a:t>
            </a:r>
          </a:p>
          <a:p>
            <a:pPr algn="just">
              <a:lnSpc>
                <a:spcPct val="150000"/>
              </a:lnSpc>
            </a:pPr>
            <a:r>
              <a:rPr lang="en-GB" sz="3600" dirty="0">
                <a:latin typeface="Arial" panose="020B0604020202020204" pitchFamily="34" charset="0"/>
                <a:cs typeface="Arial" panose="020B0604020202020204" pitchFamily="34" charset="0"/>
              </a:rPr>
              <a:t>23% (111) of patients had acute kidney injury (AKI) on admission, which was significantly associated with mortality (p= 0.0003). </a:t>
            </a:r>
          </a:p>
          <a:p>
            <a:pPr algn="just">
              <a:lnSpc>
                <a:spcPct val="150000"/>
              </a:lnSpc>
            </a:pPr>
            <a:r>
              <a:rPr lang="en-GB" sz="3600" dirty="0">
                <a:latin typeface="Arial" panose="020B0604020202020204" pitchFamily="34" charset="0"/>
                <a:cs typeface="Arial" panose="020B0604020202020204" pitchFamily="34" charset="0"/>
              </a:rPr>
              <a:t>No statistically significant relationship was identified for critical care admission. </a:t>
            </a:r>
          </a:p>
          <a:p>
            <a:pPr algn="just">
              <a:lnSpc>
                <a:spcPct val="150000"/>
              </a:lnSpc>
            </a:pPr>
            <a:endParaRPr lang="en-GB" sz="3600" dirty="0" smtClean="0">
              <a:latin typeface="Arial" panose="020B0604020202020204" pitchFamily="34" charset="0"/>
              <a:cs typeface="Arial" panose="020B0604020202020204" pitchFamily="34" charset="0"/>
            </a:endParaRPr>
          </a:p>
          <a:p>
            <a:pPr algn="just">
              <a:lnSpc>
                <a:spcPct val="150000"/>
              </a:lnSpc>
            </a:pPr>
            <a:endParaRPr lang="en-GB" sz="3600" dirty="0">
              <a:latin typeface="Arial" panose="020B0604020202020204" pitchFamily="34" charset="0"/>
              <a:cs typeface="Arial" panose="020B0604020202020204" pitchFamily="34" charset="0"/>
            </a:endParaRPr>
          </a:p>
          <a:p>
            <a:pPr algn="just">
              <a:lnSpc>
                <a:spcPct val="150000"/>
              </a:lnSpc>
            </a:pPr>
            <a:endParaRPr lang="en-GB" sz="3600" dirty="0" smtClean="0">
              <a:latin typeface="Arial" panose="020B0604020202020204" pitchFamily="34" charset="0"/>
              <a:cs typeface="Arial" panose="020B0604020202020204" pitchFamily="34" charset="0"/>
            </a:endParaRPr>
          </a:p>
        </p:txBody>
      </p:sp>
      <p:pic>
        <p:nvPicPr>
          <p:cNvPr id="1028"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l="12063" r="8563" b="4293"/>
          <a:stretch/>
        </p:blipFill>
        <p:spPr bwMode="auto">
          <a:xfrm>
            <a:off x="18164323" y="28283931"/>
            <a:ext cx="10901823" cy="79134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 name="Rectangle 23"/>
          <p:cNvSpPr/>
          <p:nvPr/>
        </p:nvSpPr>
        <p:spPr>
          <a:xfrm>
            <a:off x="17732275" y="36494083"/>
            <a:ext cx="14787597" cy="830997"/>
          </a:xfrm>
          <a:prstGeom prst="rect">
            <a:avLst/>
          </a:prstGeom>
        </p:spPr>
        <p:txBody>
          <a:bodyPr wrap="square">
            <a:spAutoFit/>
          </a:bodyPr>
          <a:lstStyle/>
          <a:p>
            <a:pPr algn="just">
              <a:lnSpc>
                <a:spcPct val="150000"/>
              </a:lnSpc>
            </a:pPr>
            <a:r>
              <a:rPr lang="en-GB" sz="3200" dirty="0" smtClean="0">
                <a:latin typeface="Arial" panose="020B0604020202020204" pitchFamily="34" charset="0"/>
                <a:cs typeface="Arial" panose="020B0604020202020204" pitchFamily="34" charset="0"/>
              </a:rPr>
              <a:t>Figure 1. Ethnicities of patients admitted with COVID-19.</a:t>
            </a:r>
            <a:endParaRPr lang="en-GB" sz="3200" dirty="0">
              <a:latin typeface="Arial" panose="020B0604020202020204" pitchFamily="34" charset="0"/>
              <a:cs typeface="Arial" panose="020B0604020202020204"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459098930"/>
              </p:ext>
            </p:extLst>
          </p:nvPr>
        </p:nvGraphicFramePr>
        <p:xfrm>
          <a:off x="361544" y="29772172"/>
          <a:ext cx="16777864" cy="11434290"/>
        </p:xfrm>
        <a:graphic>
          <a:graphicData uri="http://schemas.openxmlformats.org/drawingml/2006/table">
            <a:tbl>
              <a:tblPr firstRow="1" firstCol="1" bandRow="1">
                <a:tableStyleId>{7DF18680-E054-41AD-8BC1-D1AEF772440D}</a:tableStyleId>
              </a:tblPr>
              <a:tblGrid>
                <a:gridCol w="2701666"/>
                <a:gridCol w="2289231"/>
                <a:gridCol w="1300861"/>
                <a:gridCol w="1351598"/>
                <a:gridCol w="2941820"/>
                <a:gridCol w="3600400"/>
                <a:gridCol w="2592288"/>
              </a:tblGrid>
              <a:tr h="1558770">
                <a:tc gridSpan="2">
                  <a:txBody>
                    <a:bodyPr/>
                    <a:lstStyle/>
                    <a:p>
                      <a:pPr>
                        <a:spcAft>
                          <a:spcPts val="0"/>
                        </a:spcAft>
                      </a:pPr>
                      <a:r>
                        <a:rPr lang="en-GB" sz="3600" dirty="0">
                          <a:effectLst/>
                        </a:rPr>
                        <a:t> </a:t>
                      </a:r>
                      <a:endParaRPr lang="en-GB" sz="3600" dirty="0">
                        <a:effectLst/>
                        <a:latin typeface="Calibri"/>
                        <a:ea typeface="Calibri"/>
                        <a:cs typeface="Arial"/>
                      </a:endParaRPr>
                    </a:p>
                  </a:txBody>
                  <a:tcPr marL="0" marR="0" marT="0" marB="0" anchor="ctr">
                    <a:noFill/>
                  </a:tcPr>
                </a:tc>
                <a:tc hMerge="1">
                  <a:txBody>
                    <a:bodyPr/>
                    <a:lstStyle/>
                    <a:p>
                      <a:endParaRPr lang="en-GB"/>
                    </a:p>
                  </a:txBody>
                  <a:tcPr/>
                </a:tc>
                <a:tc>
                  <a:txBody>
                    <a:bodyPr/>
                    <a:lstStyle/>
                    <a:p>
                      <a:pPr algn="just">
                        <a:spcAft>
                          <a:spcPts val="0"/>
                        </a:spcAft>
                      </a:pPr>
                      <a:r>
                        <a:rPr lang="en-GB" sz="3600" dirty="0">
                          <a:effectLst/>
                        </a:rPr>
                        <a:t>Alive</a:t>
                      </a:r>
                      <a:endParaRPr lang="en-GB" sz="3600" dirty="0">
                        <a:effectLst/>
                        <a:latin typeface="Calibri"/>
                        <a:ea typeface="Calibri"/>
                        <a:cs typeface="Arial"/>
                      </a:endParaRPr>
                    </a:p>
                  </a:txBody>
                  <a:tcPr marL="68580" marR="68580" marT="0" marB="0" anchor="ctr"/>
                </a:tc>
                <a:tc>
                  <a:txBody>
                    <a:bodyPr/>
                    <a:lstStyle/>
                    <a:p>
                      <a:pPr algn="just">
                        <a:spcAft>
                          <a:spcPts val="0"/>
                        </a:spcAft>
                      </a:pPr>
                      <a:r>
                        <a:rPr lang="en-GB" sz="3600" dirty="0">
                          <a:effectLst/>
                        </a:rPr>
                        <a:t>Dead</a:t>
                      </a:r>
                      <a:endParaRPr lang="en-GB" sz="3600" dirty="0">
                        <a:effectLst/>
                        <a:latin typeface="Calibri"/>
                        <a:ea typeface="Calibri"/>
                        <a:cs typeface="Arial"/>
                      </a:endParaRPr>
                    </a:p>
                  </a:txBody>
                  <a:tcPr marL="68580" marR="68580" marT="0" marB="0" anchor="ctr"/>
                </a:tc>
                <a:tc>
                  <a:txBody>
                    <a:bodyPr/>
                    <a:lstStyle/>
                    <a:p>
                      <a:pPr algn="just">
                        <a:spcAft>
                          <a:spcPts val="0"/>
                        </a:spcAft>
                      </a:pPr>
                      <a:r>
                        <a:rPr lang="en-GB" sz="3600" dirty="0">
                          <a:effectLst/>
                        </a:rPr>
                        <a:t>Critical Care Admission</a:t>
                      </a:r>
                      <a:endParaRPr lang="en-GB" sz="3600" dirty="0">
                        <a:effectLst/>
                        <a:latin typeface="Calibri"/>
                        <a:ea typeface="Calibri"/>
                        <a:cs typeface="Arial"/>
                      </a:endParaRPr>
                    </a:p>
                  </a:txBody>
                  <a:tcPr marL="68580" marR="68580" marT="0" marB="0" anchor="ctr"/>
                </a:tc>
                <a:tc>
                  <a:txBody>
                    <a:bodyPr/>
                    <a:lstStyle/>
                    <a:p>
                      <a:pPr algn="just">
                        <a:spcAft>
                          <a:spcPts val="0"/>
                        </a:spcAft>
                      </a:pPr>
                      <a:r>
                        <a:rPr lang="en-GB" sz="3600" dirty="0">
                          <a:effectLst/>
                        </a:rPr>
                        <a:t>No Critical Care Admission</a:t>
                      </a:r>
                      <a:endParaRPr lang="en-GB" sz="3600" dirty="0">
                        <a:effectLst/>
                        <a:latin typeface="Calibri"/>
                        <a:ea typeface="Calibri"/>
                        <a:cs typeface="Arial"/>
                      </a:endParaRPr>
                    </a:p>
                  </a:txBody>
                  <a:tcPr marL="68580" marR="68580" marT="0" marB="0" anchor="ctr"/>
                </a:tc>
                <a:tc>
                  <a:txBody>
                    <a:bodyPr/>
                    <a:lstStyle/>
                    <a:p>
                      <a:pPr algn="just">
                        <a:spcAft>
                          <a:spcPts val="0"/>
                        </a:spcAft>
                      </a:pPr>
                      <a:r>
                        <a:rPr lang="en-GB" sz="3600" dirty="0">
                          <a:effectLst/>
                        </a:rPr>
                        <a:t>Total no. of patients</a:t>
                      </a:r>
                      <a:endParaRPr lang="en-GB" sz="3600" dirty="0">
                        <a:effectLst/>
                        <a:latin typeface="Calibri"/>
                        <a:ea typeface="Calibri"/>
                        <a:cs typeface="Arial"/>
                      </a:endParaRPr>
                    </a:p>
                  </a:txBody>
                  <a:tcPr marL="68580" marR="68580" marT="0" marB="0" anchor="ctr"/>
                </a:tc>
              </a:tr>
              <a:tr h="519590">
                <a:tc rowSpan="2">
                  <a:txBody>
                    <a:bodyPr/>
                    <a:lstStyle/>
                    <a:p>
                      <a:pPr algn="just">
                        <a:spcAft>
                          <a:spcPts val="0"/>
                        </a:spcAft>
                      </a:pPr>
                      <a:r>
                        <a:rPr lang="en-GB" sz="3600">
                          <a:effectLst/>
                        </a:rPr>
                        <a:t>Chloride</a:t>
                      </a:r>
                    </a:p>
                    <a:p>
                      <a:pPr algn="just">
                        <a:spcAft>
                          <a:spcPts val="0"/>
                        </a:spcAft>
                      </a:pPr>
                      <a:r>
                        <a:rPr lang="en-GB" sz="3600">
                          <a:effectLst/>
                        </a:rPr>
                        <a:t>n=445</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Normal</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199</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151</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48</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302</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350</a:t>
                      </a:r>
                      <a:endParaRPr lang="en-GB" sz="3600">
                        <a:effectLst/>
                        <a:latin typeface="Calibri"/>
                        <a:ea typeface="Calibri"/>
                        <a:cs typeface="Arial"/>
                      </a:endParaRPr>
                    </a:p>
                  </a:txBody>
                  <a:tcPr marL="68580" marR="68580" marT="0" marB="0" anchor="ctr"/>
                </a:tc>
              </a:tr>
              <a:tr h="519590">
                <a:tc vMerge="1">
                  <a:txBody>
                    <a:bodyPr/>
                    <a:lstStyle/>
                    <a:p>
                      <a:endParaRPr lang="en-GB"/>
                    </a:p>
                  </a:txBody>
                  <a:tcPr/>
                </a:tc>
                <a:tc>
                  <a:txBody>
                    <a:bodyPr/>
                    <a:lstStyle/>
                    <a:p>
                      <a:pPr algn="just">
                        <a:spcAft>
                          <a:spcPts val="0"/>
                        </a:spcAft>
                      </a:pPr>
                      <a:r>
                        <a:rPr lang="en-GB" sz="3600">
                          <a:effectLst/>
                        </a:rPr>
                        <a:t>Abnormal</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39</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56</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12</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83</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dirty="0">
                          <a:effectLst/>
                        </a:rPr>
                        <a:t>95</a:t>
                      </a:r>
                      <a:endParaRPr lang="en-GB" sz="3600" dirty="0">
                        <a:effectLst/>
                        <a:latin typeface="Calibri"/>
                        <a:ea typeface="Calibri"/>
                        <a:cs typeface="Arial"/>
                      </a:endParaRPr>
                    </a:p>
                  </a:txBody>
                  <a:tcPr marL="68580" marR="68580" marT="0" marB="0" anchor="ctr"/>
                </a:tc>
              </a:tr>
              <a:tr h="519590">
                <a:tc rowSpan="2">
                  <a:txBody>
                    <a:bodyPr/>
                    <a:lstStyle/>
                    <a:p>
                      <a:pPr algn="just">
                        <a:spcAft>
                          <a:spcPts val="0"/>
                        </a:spcAft>
                      </a:pPr>
                      <a:r>
                        <a:rPr lang="en-GB" sz="3600">
                          <a:effectLst/>
                        </a:rPr>
                        <a:t>Glucose</a:t>
                      </a:r>
                    </a:p>
                    <a:p>
                      <a:pPr algn="just">
                        <a:spcAft>
                          <a:spcPts val="0"/>
                        </a:spcAft>
                      </a:pPr>
                      <a:r>
                        <a:rPr lang="en-GB" sz="3600">
                          <a:effectLst/>
                        </a:rPr>
                        <a:t>n=444</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Normal</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208</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155</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45</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dirty="0">
                          <a:effectLst/>
                        </a:rPr>
                        <a:t>318</a:t>
                      </a:r>
                      <a:endParaRPr lang="en-GB" sz="3600" dirty="0">
                        <a:effectLst/>
                        <a:latin typeface="Calibri"/>
                        <a:ea typeface="Calibri"/>
                        <a:cs typeface="Arial"/>
                      </a:endParaRPr>
                    </a:p>
                  </a:txBody>
                  <a:tcPr marL="68580" marR="68580" marT="0" marB="0" anchor="ctr"/>
                </a:tc>
                <a:tc>
                  <a:txBody>
                    <a:bodyPr/>
                    <a:lstStyle/>
                    <a:p>
                      <a:pPr algn="just">
                        <a:spcAft>
                          <a:spcPts val="0"/>
                        </a:spcAft>
                      </a:pPr>
                      <a:r>
                        <a:rPr lang="en-GB" sz="3600">
                          <a:effectLst/>
                        </a:rPr>
                        <a:t>363</a:t>
                      </a:r>
                      <a:endParaRPr lang="en-GB" sz="3600">
                        <a:effectLst/>
                        <a:latin typeface="Calibri"/>
                        <a:ea typeface="Calibri"/>
                        <a:cs typeface="Arial"/>
                      </a:endParaRPr>
                    </a:p>
                  </a:txBody>
                  <a:tcPr marL="68580" marR="68580" marT="0" marB="0" anchor="ctr"/>
                </a:tc>
              </a:tr>
              <a:tr h="519590">
                <a:tc vMerge="1">
                  <a:txBody>
                    <a:bodyPr/>
                    <a:lstStyle/>
                    <a:p>
                      <a:endParaRPr lang="en-GB"/>
                    </a:p>
                  </a:txBody>
                  <a:tcPr/>
                </a:tc>
                <a:tc>
                  <a:txBody>
                    <a:bodyPr/>
                    <a:lstStyle/>
                    <a:p>
                      <a:pPr algn="just">
                        <a:spcAft>
                          <a:spcPts val="0"/>
                        </a:spcAft>
                      </a:pPr>
                      <a:r>
                        <a:rPr lang="en-GB" sz="3600">
                          <a:effectLst/>
                        </a:rPr>
                        <a:t>Abnormal</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30</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51</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15</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66</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81</a:t>
                      </a:r>
                      <a:endParaRPr lang="en-GB" sz="3600">
                        <a:effectLst/>
                        <a:latin typeface="Calibri"/>
                        <a:ea typeface="Calibri"/>
                        <a:cs typeface="Arial"/>
                      </a:endParaRPr>
                    </a:p>
                  </a:txBody>
                  <a:tcPr marL="68580" marR="68580" marT="0" marB="0" anchor="ctr"/>
                </a:tc>
              </a:tr>
              <a:tr h="519590">
                <a:tc rowSpan="2">
                  <a:txBody>
                    <a:bodyPr/>
                    <a:lstStyle/>
                    <a:p>
                      <a:pPr algn="just">
                        <a:spcAft>
                          <a:spcPts val="0"/>
                        </a:spcAft>
                      </a:pPr>
                      <a:r>
                        <a:rPr lang="en-GB" sz="3600">
                          <a:effectLst/>
                        </a:rPr>
                        <a:t>Lactate</a:t>
                      </a:r>
                    </a:p>
                    <a:p>
                      <a:pPr algn="just">
                        <a:spcAft>
                          <a:spcPts val="0"/>
                        </a:spcAft>
                      </a:pPr>
                      <a:r>
                        <a:rPr lang="en-GB" sz="3600">
                          <a:effectLst/>
                        </a:rPr>
                        <a:t>n=443</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Normal</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206</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178</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50</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334</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384</a:t>
                      </a:r>
                      <a:endParaRPr lang="en-GB" sz="3600">
                        <a:effectLst/>
                        <a:latin typeface="Calibri"/>
                        <a:ea typeface="Calibri"/>
                        <a:cs typeface="Arial"/>
                      </a:endParaRPr>
                    </a:p>
                  </a:txBody>
                  <a:tcPr marL="68580" marR="68580" marT="0" marB="0" anchor="ctr"/>
                </a:tc>
              </a:tr>
              <a:tr h="519590">
                <a:tc vMerge="1">
                  <a:txBody>
                    <a:bodyPr/>
                    <a:lstStyle/>
                    <a:p>
                      <a:endParaRPr lang="en-GB"/>
                    </a:p>
                  </a:txBody>
                  <a:tcPr/>
                </a:tc>
                <a:tc>
                  <a:txBody>
                    <a:bodyPr/>
                    <a:lstStyle/>
                    <a:p>
                      <a:pPr algn="just">
                        <a:spcAft>
                          <a:spcPts val="0"/>
                        </a:spcAft>
                      </a:pPr>
                      <a:r>
                        <a:rPr lang="en-GB" sz="3600">
                          <a:effectLst/>
                        </a:rPr>
                        <a:t>Abnormal</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32</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27</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9</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50</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59</a:t>
                      </a:r>
                      <a:endParaRPr lang="en-GB" sz="3600">
                        <a:effectLst/>
                        <a:latin typeface="Calibri"/>
                        <a:ea typeface="Calibri"/>
                        <a:cs typeface="Arial"/>
                      </a:endParaRPr>
                    </a:p>
                  </a:txBody>
                  <a:tcPr marL="68580" marR="68580" marT="0" marB="0" anchor="ctr"/>
                </a:tc>
              </a:tr>
              <a:tr h="519590">
                <a:tc rowSpan="2">
                  <a:txBody>
                    <a:bodyPr/>
                    <a:lstStyle/>
                    <a:p>
                      <a:pPr algn="just">
                        <a:spcAft>
                          <a:spcPts val="0"/>
                        </a:spcAft>
                      </a:pPr>
                      <a:r>
                        <a:rPr lang="en-GB" sz="3600">
                          <a:effectLst/>
                        </a:rPr>
                        <a:t>Bicarbonate</a:t>
                      </a:r>
                    </a:p>
                    <a:p>
                      <a:pPr algn="just">
                        <a:spcAft>
                          <a:spcPts val="0"/>
                        </a:spcAft>
                      </a:pPr>
                      <a:r>
                        <a:rPr lang="en-GB" sz="3600">
                          <a:effectLst/>
                        </a:rPr>
                        <a:t>n=371</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Normal</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166</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116</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45</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dirty="0">
                          <a:effectLst/>
                        </a:rPr>
                        <a:t>237</a:t>
                      </a:r>
                      <a:endParaRPr lang="en-GB" sz="3600" dirty="0">
                        <a:effectLst/>
                        <a:latin typeface="Calibri"/>
                        <a:ea typeface="Calibri"/>
                        <a:cs typeface="Arial"/>
                      </a:endParaRPr>
                    </a:p>
                  </a:txBody>
                  <a:tcPr marL="68580" marR="68580" marT="0" marB="0" anchor="ctr"/>
                </a:tc>
                <a:tc>
                  <a:txBody>
                    <a:bodyPr/>
                    <a:lstStyle/>
                    <a:p>
                      <a:pPr algn="just">
                        <a:spcAft>
                          <a:spcPts val="0"/>
                        </a:spcAft>
                      </a:pPr>
                      <a:r>
                        <a:rPr lang="en-GB" sz="3600">
                          <a:effectLst/>
                        </a:rPr>
                        <a:t>282</a:t>
                      </a:r>
                      <a:endParaRPr lang="en-GB" sz="3600">
                        <a:effectLst/>
                        <a:latin typeface="Calibri"/>
                        <a:ea typeface="Calibri"/>
                        <a:cs typeface="Arial"/>
                      </a:endParaRPr>
                    </a:p>
                  </a:txBody>
                  <a:tcPr marL="68580" marR="68580" marT="0" marB="0" anchor="ctr"/>
                </a:tc>
              </a:tr>
              <a:tr h="519590">
                <a:tc vMerge="1">
                  <a:txBody>
                    <a:bodyPr/>
                    <a:lstStyle/>
                    <a:p>
                      <a:endParaRPr lang="en-GB"/>
                    </a:p>
                  </a:txBody>
                  <a:tcPr/>
                </a:tc>
                <a:tc>
                  <a:txBody>
                    <a:bodyPr/>
                    <a:lstStyle/>
                    <a:p>
                      <a:pPr algn="just">
                        <a:spcAft>
                          <a:spcPts val="0"/>
                        </a:spcAft>
                      </a:pPr>
                      <a:r>
                        <a:rPr lang="en-GB" sz="3600">
                          <a:effectLst/>
                        </a:rPr>
                        <a:t>Abnormal</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33</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56</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9</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80</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89</a:t>
                      </a:r>
                      <a:endParaRPr lang="en-GB" sz="3600">
                        <a:effectLst/>
                        <a:latin typeface="Calibri"/>
                        <a:ea typeface="Calibri"/>
                        <a:cs typeface="Arial"/>
                      </a:endParaRPr>
                    </a:p>
                  </a:txBody>
                  <a:tcPr marL="68580" marR="68580" marT="0" marB="0" anchor="ctr"/>
                </a:tc>
              </a:tr>
              <a:tr h="519590">
                <a:tc rowSpan="2">
                  <a:txBody>
                    <a:bodyPr/>
                    <a:lstStyle/>
                    <a:p>
                      <a:pPr algn="just">
                        <a:spcAft>
                          <a:spcPts val="0"/>
                        </a:spcAft>
                      </a:pPr>
                      <a:r>
                        <a:rPr lang="en-GB" sz="3600">
                          <a:effectLst/>
                        </a:rPr>
                        <a:t>Phosphate</a:t>
                      </a:r>
                    </a:p>
                    <a:p>
                      <a:pPr algn="just">
                        <a:spcAft>
                          <a:spcPts val="0"/>
                        </a:spcAft>
                      </a:pPr>
                      <a:r>
                        <a:rPr lang="en-GB" sz="3600">
                          <a:effectLst/>
                        </a:rPr>
                        <a:t>n=383</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Normal</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143</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107</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39</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211</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250</a:t>
                      </a:r>
                      <a:endParaRPr lang="en-GB" sz="3600">
                        <a:effectLst/>
                        <a:latin typeface="Calibri"/>
                        <a:ea typeface="Calibri"/>
                        <a:cs typeface="Arial"/>
                      </a:endParaRPr>
                    </a:p>
                  </a:txBody>
                  <a:tcPr marL="68580" marR="68580" marT="0" marB="0" anchor="ctr"/>
                </a:tc>
              </a:tr>
              <a:tr h="519590">
                <a:tc vMerge="1">
                  <a:txBody>
                    <a:bodyPr/>
                    <a:lstStyle/>
                    <a:p>
                      <a:endParaRPr lang="en-GB"/>
                    </a:p>
                  </a:txBody>
                  <a:tcPr/>
                </a:tc>
                <a:tc>
                  <a:txBody>
                    <a:bodyPr/>
                    <a:lstStyle/>
                    <a:p>
                      <a:pPr algn="just">
                        <a:spcAft>
                          <a:spcPts val="0"/>
                        </a:spcAft>
                      </a:pPr>
                      <a:r>
                        <a:rPr lang="en-GB" sz="3600">
                          <a:effectLst/>
                        </a:rPr>
                        <a:t>Abnormal</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64</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69</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21</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112</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133</a:t>
                      </a:r>
                      <a:endParaRPr lang="en-GB" sz="3600">
                        <a:effectLst/>
                        <a:latin typeface="Calibri"/>
                        <a:ea typeface="Calibri"/>
                        <a:cs typeface="Arial"/>
                      </a:endParaRPr>
                    </a:p>
                  </a:txBody>
                  <a:tcPr marL="68580" marR="68580" marT="0" marB="0" anchor="ctr"/>
                </a:tc>
              </a:tr>
              <a:tr h="519590">
                <a:tc rowSpan="2">
                  <a:txBody>
                    <a:bodyPr/>
                    <a:lstStyle/>
                    <a:p>
                      <a:pPr algn="just">
                        <a:spcAft>
                          <a:spcPts val="0"/>
                        </a:spcAft>
                      </a:pPr>
                      <a:r>
                        <a:rPr lang="en-GB" sz="3600" dirty="0">
                          <a:effectLst/>
                        </a:rPr>
                        <a:t>Magnesium</a:t>
                      </a:r>
                    </a:p>
                    <a:p>
                      <a:pPr algn="just">
                        <a:spcAft>
                          <a:spcPts val="0"/>
                        </a:spcAft>
                      </a:pPr>
                      <a:r>
                        <a:rPr lang="en-GB" sz="3600" dirty="0">
                          <a:effectLst/>
                        </a:rPr>
                        <a:t>n=389</a:t>
                      </a:r>
                      <a:endParaRPr lang="en-GB" sz="3600" dirty="0">
                        <a:effectLst/>
                        <a:latin typeface="Calibri"/>
                        <a:ea typeface="Calibri"/>
                        <a:cs typeface="Arial"/>
                      </a:endParaRPr>
                    </a:p>
                  </a:txBody>
                  <a:tcPr marL="68580" marR="68580" marT="0" marB="0" anchor="ctr"/>
                </a:tc>
                <a:tc>
                  <a:txBody>
                    <a:bodyPr/>
                    <a:lstStyle/>
                    <a:p>
                      <a:pPr algn="just">
                        <a:spcAft>
                          <a:spcPts val="0"/>
                        </a:spcAft>
                      </a:pPr>
                      <a:r>
                        <a:rPr lang="en-GB" sz="3600">
                          <a:effectLst/>
                        </a:rPr>
                        <a:t>Normal</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169</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123</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38</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254</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292</a:t>
                      </a:r>
                      <a:endParaRPr lang="en-GB" sz="3600">
                        <a:effectLst/>
                        <a:latin typeface="Calibri"/>
                        <a:ea typeface="Calibri"/>
                        <a:cs typeface="Arial"/>
                      </a:endParaRPr>
                    </a:p>
                  </a:txBody>
                  <a:tcPr marL="68580" marR="68580" marT="0" marB="0" anchor="ctr"/>
                </a:tc>
              </a:tr>
              <a:tr h="519590">
                <a:tc vMerge="1">
                  <a:txBody>
                    <a:bodyPr/>
                    <a:lstStyle/>
                    <a:p>
                      <a:endParaRPr lang="en-GB"/>
                    </a:p>
                  </a:txBody>
                  <a:tcPr/>
                </a:tc>
                <a:tc>
                  <a:txBody>
                    <a:bodyPr/>
                    <a:lstStyle/>
                    <a:p>
                      <a:pPr algn="just">
                        <a:spcAft>
                          <a:spcPts val="0"/>
                        </a:spcAft>
                      </a:pPr>
                      <a:r>
                        <a:rPr lang="en-GB" sz="3600">
                          <a:effectLst/>
                        </a:rPr>
                        <a:t>Abnormal</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40</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57</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22</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75</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dirty="0">
                          <a:effectLst/>
                        </a:rPr>
                        <a:t>97</a:t>
                      </a:r>
                      <a:endParaRPr lang="en-GB" sz="3600" dirty="0">
                        <a:effectLst/>
                        <a:latin typeface="Calibri"/>
                        <a:ea typeface="Calibri"/>
                        <a:cs typeface="Arial"/>
                      </a:endParaRPr>
                    </a:p>
                  </a:txBody>
                  <a:tcPr marL="68580" marR="68580" marT="0" marB="0" anchor="ctr"/>
                </a:tc>
              </a:tr>
              <a:tr h="519590">
                <a:tc rowSpan="2">
                  <a:txBody>
                    <a:bodyPr/>
                    <a:lstStyle/>
                    <a:p>
                      <a:pPr algn="just">
                        <a:spcAft>
                          <a:spcPts val="0"/>
                        </a:spcAft>
                      </a:pPr>
                      <a:r>
                        <a:rPr lang="en-GB" sz="3600">
                          <a:effectLst/>
                        </a:rPr>
                        <a:t>Sodium</a:t>
                      </a:r>
                    </a:p>
                    <a:p>
                      <a:pPr algn="just">
                        <a:spcAft>
                          <a:spcPts val="0"/>
                        </a:spcAft>
                      </a:pPr>
                      <a:r>
                        <a:rPr lang="en-GB" sz="3600">
                          <a:effectLst/>
                        </a:rPr>
                        <a:t>n=479</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Normal</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211</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161</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50</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322</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372</a:t>
                      </a:r>
                      <a:endParaRPr lang="en-GB" sz="3600">
                        <a:effectLst/>
                        <a:latin typeface="Calibri"/>
                        <a:ea typeface="Calibri"/>
                        <a:cs typeface="Arial"/>
                      </a:endParaRPr>
                    </a:p>
                  </a:txBody>
                  <a:tcPr marL="68580" marR="68580" marT="0" marB="0" anchor="ctr"/>
                </a:tc>
              </a:tr>
              <a:tr h="519590">
                <a:tc vMerge="1">
                  <a:txBody>
                    <a:bodyPr/>
                    <a:lstStyle/>
                    <a:p>
                      <a:endParaRPr lang="en-GB"/>
                    </a:p>
                  </a:txBody>
                  <a:tcPr/>
                </a:tc>
                <a:tc>
                  <a:txBody>
                    <a:bodyPr/>
                    <a:lstStyle/>
                    <a:p>
                      <a:pPr algn="just">
                        <a:spcAft>
                          <a:spcPts val="0"/>
                        </a:spcAft>
                      </a:pPr>
                      <a:r>
                        <a:rPr lang="en-GB" sz="3600">
                          <a:effectLst/>
                        </a:rPr>
                        <a:t>Abnormal</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51</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56</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10</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97</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107</a:t>
                      </a:r>
                      <a:endParaRPr lang="en-GB" sz="3600">
                        <a:effectLst/>
                        <a:latin typeface="Calibri"/>
                        <a:ea typeface="Calibri"/>
                        <a:cs typeface="Arial"/>
                      </a:endParaRPr>
                    </a:p>
                  </a:txBody>
                  <a:tcPr marL="68580" marR="68580" marT="0" marB="0" anchor="ctr"/>
                </a:tc>
              </a:tr>
              <a:tr h="519590">
                <a:tc rowSpan="2">
                  <a:txBody>
                    <a:bodyPr/>
                    <a:lstStyle/>
                    <a:p>
                      <a:pPr algn="just">
                        <a:spcAft>
                          <a:spcPts val="0"/>
                        </a:spcAft>
                      </a:pPr>
                      <a:r>
                        <a:rPr lang="en-GB" sz="3600">
                          <a:effectLst/>
                        </a:rPr>
                        <a:t>Potassium</a:t>
                      </a:r>
                    </a:p>
                    <a:p>
                      <a:pPr algn="just">
                        <a:spcAft>
                          <a:spcPts val="0"/>
                        </a:spcAft>
                      </a:pPr>
                      <a:r>
                        <a:rPr lang="en-GB" sz="3600">
                          <a:effectLst/>
                        </a:rPr>
                        <a:t>n=476</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Normal</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234</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180</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54</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360</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dirty="0">
                          <a:effectLst/>
                        </a:rPr>
                        <a:t>414</a:t>
                      </a:r>
                      <a:endParaRPr lang="en-GB" sz="3600" dirty="0">
                        <a:effectLst/>
                        <a:latin typeface="Calibri"/>
                        <a:ea typeface="Calibri"/>
                        <a:cs typeface="Arial"/>
                      </a:endParaRPr>
                    </a:p>
                  </a:txBody>
                  <a:tcPr marL="68580" marR="68580" marT="0" marB="0" anchor="ctr"/>
                </a:tc>
              </a:tr>
              <a:tr h="519590">
                <a:tc vMerge="1">
                  <a:txBody>
                    <a:bodyPr/>
                    <a:lstStyle/>
                    <a:p>
                      <a:endParaRPr lang="en-GB"/>
                    </a:p>
                  </a:txBody>
                  <a:tcPr/>
                </a:tc>
                <a:tc>
                  <a:txBody>
                    <a:bodyPr/>
                    <a:lstStyle/>
                    <a:p>
                      <a:pPr algn="just">
                        <a:spcAft>
                          <a:spcPts val="0"/>
                        </a:spcAft>
                      </a:pPr>
                      <a:r>
                        <a:rPr lang="en-GB" sz="3600">
                          <a:effectLst/>
                        </a:rPr>
                        <a:t>Abnormal</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26</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36</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6</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56</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62</a:t>
                      </a:r>
                      <a:endParaRPr lang="en-GB" sz="3600">
                        <a:effectLst/>
                        <a:latin typeface="Calibri"/>
                        <a:ea typeface="Calibri"/>
                        <a:cs typeface="Arial"/>
                      </a:endParaRPr>
                    </a:p>
                  </a:txBody>
                  <a:tcPr marL="68580" marR="68580" marT="0" marB="0" anchor="ctr"/>
                </a:tc>
              </a:tr>
              <a:tr h="519590">
                <a:tc rowSpan="2">
                  <a:txBody>
                    <a:bodyPr/>
                    <a:lstStyle/>
                    <a:p>
                      <a:pPr algn="just">
                        <a:spcAft>
                          <a:spcPts val="0"/>
                        </a:spcAft>
                      </a:pPr>
                      <a:r>
                        <a:rPr lang="en-GB" sz="3600" dirty="0">
                          <a:effectLst/>
                        </a:rPr>
                        <a:t>AKI</a:t>
                      </a:r>
                    </a:p>
                    <a:p>
                      <a:pPr algn="just">
                        <a:spcAft>
                          <a:spcPts val="0"/>
                        </a:spcAft>
                      </a:pPr>
                      <a:r>
                        <a:rPr lang="en-GB" sz="3600" dirty="0">
                          <a:effectLst/>
                        </a:rPr>
                        <a:t>n=478</a:t>
                      </a:r>
                      <a:endParaRPr lang="en-GB" sz="3600" dirty="0">
                        <a:effectLst/>
                        <a:latin typeface="Calibri"/>
                        <a:ea typeface="Calibri"/>
                        <a:cs typeface="Arial"/>
                      </a:endParaRPr>
                    </a:p>
                  </a:txBody>
                  <a:tcPr marL="68580" marR="68580" marT="0" marB="0" anchor="ctr"/>
                </a:tc>
                <a:tc>
                  <a:txBody>
                    <a:bodyPr/>
                    <a:lstStyle/>
                    <a:p>
                      <a:pPr algn="just">
                        <a:spcAft>
                          <a:spcPts val="0"/>
                        </a:spcAft>
                      </a:pPr>
                      <a:r>
                        <a:rPr lang="en-GB" sz="3600">
                          <a:effectLst/>
                        </a:rPr>
                        <a:t>No</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218</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149</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43</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324</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367</a:t>
                      </a:r>
                      <a:endParaRPr lang="en-GB" sz="3600">
                        <a:effectLst/>
                        <a:latin typeface="Calibri"/>
                        <a:ea typeface="Calibri"/>
                        <a:cs typeface="Arial"/>
                      </a:endParaRPr>
                    </a:p>
                  </a:txBody>
                  <a:tcPr marL="68580" marR="68580" marT="0" marB="0" anchor="ctr"/>
                </a:tc>
              </a:tr>
              <a:tr h="519590">
                <a:tc vMerge="1">
                  <a:txBody>
                    <a:bodyPr/>
                    <a:lstStyle/>
                    <a:p>
                      <a:endParaRPr lang="en-GB"/>
                    </a:p>
                  </a:txBody>
                  <a:tcPr/>
                </a:tc>
                <a:tc>
                  <a:txBody>
                    <a:bodyPr/>
                    <a:lstStyle/>
                    <a:p>
                      <a:pPr algn="just">
                        <a:spcAft>
                          <a:spcPts val="0"/>
                        </a:spcAft>
                      </a:pPr>
                      <a:r>
                        <a:rPr lang="en-GB" sz="3600" dirty="0">
                          <a:effectLst/>
                        </a:rPr>
                        <a:t>Yes</a:t>
                      </a:r>
                      <a:endParaRPr lang="en-GB" sz="3600" dirty="0">
                        <a:effectLst/>
                        <a:latin typeface="Calibri"/>
                        <a:ea typeface="Calibri"/>
                        <a:cs typeface="Arial"/>
                      </a:endParaRPr>
                    </a:p>
                  </a:txBody>
                  <a:tcPr marL="68580" marR="68580" marT="0" marB="0" anchor="ctr"/>
                </a:tc>
                <a:tc>
                  <a:txBody>
                    <a:bodyPr/>
                    <a:lstStyle/>
                    <a:p>
                      <a:pPr algn="just">
                        <a:spcAft>
                          <a:spcPts val="0"/>
                        </a:spcAft>
                      </a:pPr>
                      <a:r>
                        <a:rPr lang="en-GB" sz="3600">
                          <a:effectLst/>
                        </a:rPr>
                        <a:t>44</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dirty="0">
                          <a:effectLst/>
                        </a:rPr>
                        <a:t>67</a:t>
                      </a:r>
                      <a:endParaRPr lang="en-GB" sz="3600" dirty="0">
                        <a:effectLst/>
                        <a:latin typeface="Calibri"/>
                        <a:ea typeface="Calibri"/>
                        <a:cs typeface="Arial"/>
                      </a:endParaRPr>
                    </a:p>
                  </a:txBody>
                  <a:tcPr marL="68580" marR="68580" marT="0" marB="0" anchor="ctr"/>
                </a:tc>
                <a:tc>
                  <a:txBody>
                    <a:bodyPr/>
                    <a:lstStyle/>
                    <a:p>
                      <a:pPr algn="just">
                        <a:spcAft>
                          <a:spcPts val="0"/>
                        </a:spcAft>
                      </a:pPr>
                      <a:r>
                        <a:rPr lang="en-GB" sz="3600">
                          <a:effectLst/>
                        </a:rPr>
                        <a:t>17</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a:effectLst/>
                        </a:rPr>
                        <a:t>94</a:t>
                      </a:r>
                      <a:endParaRPr lang="en-GB" sz="3600">
                        <a:effectLst/>
                        <a:latin typeface="Calibri"/>
                        <a:ea typeface="Calibri"/>
                        <a:cs typeface="Arial"/>
                      </a:endParaRPr>
                    </a:p>
                  </a:txBody>
                  <a:tcPr marL="68580" marR="68580" marT="0" marB="0" anchor="ctr"/>
                </a:tc>
                <a:tc>
                  <a:txBody>
                    <a:bodyPr/>
                    <a:lstStyle/>
                    <a:p>
                      <a:pPr algn="just">
                        <a:spcAft>
                          <a:spcPts val="0"/>
                        </a:spcAft>
                      </a:pPr>
                      <a:r>
                        <a:rPr lang="en-GB" sz="3600" dirty="0">
                          <a:effectLst/>
                        </a:rPr>
                        <a:t>111</a:t>
                      </a:r>
                      <a:endParaRPr lang="en-GB" sz="3600" dirty="0">
                        <a:effectLst/>
                        <a:latin typeface="Calibri"/>
                        <a:ea typeface="Calibri"/>
                        <a:cs typeface="Arial"/>
                      </a:endParaRPr>
                    </a:p>
                  </a:txBody>
                  <a:tcPr marL="68580" marR="68580" marT="0" marB="0" anchor="ctr"/>
                </a:tc>
              </a:tr>
            </a:tbl>
          </a:graphicData>
        </a:graphic>
      </p:graphicFrame>
      <p:sp>
        <p:nvSpPr>
          <p:cNvPr id="17" name="Rectangle 16"/>
          <p:cNvSpPr/>
          <p:nvPr/>
        </p:nvSpPr>
        <p:spPr>
          <a:xfrm>
            <a:off x="361544" y="41140709"/>
            <a:ext cx="16722659" cy="2400657"/>
          </a:xfrm>
          <a:prstGeom prst="rect">
            <a:avLst/>
          </a:prstGeom>
        </p:spPr>
        <p:txBody>
          <a:bodyPr wrap="square">
            <a:spAutoFit/>
          </a:bodyPr>
          <a:lstStyle/>
          <a:p>
            <a:pPr algn="just">
              <a:lnSpc>
                <a:spcPct val="150000"/>
              </a:lnSpc>
            </a:pPr>
            <a:r>
              <a:rPr lang="en-GB" sz="3200" dirty="0" smtClean="0">
                <a:latin typeface="Arial" panose="020B0604020202020204" pitchFamily="34" charset="0"/>
                <a:cs typeface="Arial" panose="020B0604020202020204" pitchFamily="34" charset="0"/>
              </a:rPr>
              <a:t>Table 1.All parameters studied, categorised into normal or abnormal reading on admission, with outcomes measured: mortality and critical care admission. </a:t>
            </a:r>
            <a:endParaRPr lang="en-GB" sz="3200" dirty="0">
              <a:latin typeface="Arial" panose="020B0604020202020204" pitchFamily="34" charset="0"/>
              <a:cs typeface="Arial" panose="020B0604020202020204" pitchFamily="34" charset="0"/>
            </a:endParaRPr>
          </a:p>
          <a:p>
            <a:pPr algn="just">
              <a:lnSpc>
                <a:spcPct val="150000"/>
              </a:lnSpc>
            </a:pPr>
            <a:endParaRPr lang="en-GB" sz="3600" dirty="0">
              <a:latin typeface="Arial" panose="020B0604020202020204" pitchFamily="34" charset="0"/>
              <a:cs typeface="Arial" panose="020B0604020202020204" pitchFamily="34" charset="0"/>
            </a:endParaRPr>
          </a:p>
        </p:txBody>
      </p:sp>
      <p:sp>
        <p:nvSpPr>
          <p:cNvPr id="25" name="Rectangle 24"/>
          <p:cNvSpPr/>
          <p:nvPr/>
        </p:nvSpPr>
        <p:spPr>
          <a:xfrm>
            <a:off x="15205249" y="16385068"/>
            <a:ext cx="14787598" cy="8402300"/>
          </a:xfrm>
          <a:prstGeom prst="rect">
            <a:avLst/>
          </a:prstGeom>
        </p:spPr>
        <p:txBody>
          <a:bodyPr wrap="square">
            <a:spAutoFit/>
          </a:bodyPr>
          <a:lstStyle/>
          <a:p>
            <a:pPr algn="just">
              <a:lnSpc>
                <a:spcPct val="150000"/>
              </a:lnSpc>
            </a:pPr>
            <a:r>
              <a:rPr lang="en-GB" sz="3600" dirty="0" smtClean="0">
                <a:latin typeface="Arial" panose="020B0604020202020204" pitchFamily="34" charset="0"/>
                <a:cs typeface="Arial" panose="020B0604020202020204" pitchFamily="34" charset="0"/>
              </a:rPr>
              <a:t>A prior systematic review concluded that serum potassium derangement was associated with unfavourable outcomes including death (4). Our study adds glucose and chloride levels and AKI to the prognostic marker list. This is a major strength of our study and provides clinicians with an effective and readily available tool to focus their efforts on these patients. Such prognostic strategy can be highly effective and a safe way to address thinly stretched healthcare resources for people admitted with COVID-19. </a:t>
            </a:r>
          </a:p>
          <a:p>
            <a:pPr algn="just">
              <a:lnSpc>
                <a:spcPct val="150000"/>
              </a:lnSpc>
            </a:pPr>
            <a:endParaRPr lang="en-GB" sz="3600" dirty="0" smtClean="0">
              <a:latin typeface="Arial" panose="020B0604020202020204" pitchFamily="34" charset="0"/>
              <a:cs typeface="Arial" panose="020B0604020202020204" pitchFamily="34" charset="0"/>
            </a:endParaRPr>
          </a:p>
          <a:p>
            <a:pPr algn="just">
              <a:lnSpc>
                <a:spcPct val="150000"/>
              </a:lnSpc>
            </a:pPr>
            <a:endParaRPr lang="en-GB" sz="3600" dirty="0" smtClean="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039440819"/>
              </p:ext>
            </p:extLst>
          </p:nvPr>
        </p:nvGraphicFramePr>
        <p:xfrm>
          <a:off x="15375472" y="23852534"/>
          <a:ext cx="14617374" cy="3474720"/>
        </p:xfrm>
        <a:graphic>
          <a:graphicData uri="http://schemas.openxmlformats.org/drawingml/2006/table">
            <a:tbl>
              <a:tblPr firstRow="1" bandRow="1">
                <a:tableStyleId>{7DF18680-E054-41AD-8BC1-D1AEF772440D}</a:tableStyleId>
              </a:tblPr>
              <a:tblGrid>
                <a:gridCol w="2436229"/>
                <a:gridCol w="2551916"/>
                <a:gridCol w="2320542"/>
                <a:gridCol w="2436229"/>
                <a:gridCol w="2436229"/>
                <a:gridCol w="2436229"/>
              </a:tblGrid>
              <a:tr h="370840">
                <a:tc>
                  <a:txBody>
                    <a:bodyPr/>
                    <a:lstStyle/>
                    <a:p>
                      <a:endParaRPr lang="en-GB" sz="3600" b="0" dirty="0"/>
                    </a:p>
                  </a:txBody>
                  <a:tcPr>
                    <a:lnL w="12700" cmpd="sng">
                      <a:noFill/>
                    </a:lnL>
                    <a:lnT w="12700" cmpd="sng">
                      <a:noFill/>
                    </a:lnT>
                    <a:noFill/>
                  </a:tcPr>
                </a:tc>
                <a:tc>
                  <a:txBody>
                    <a:bodyPr/>
                    <a:lstStyle/>
                    <a:p>
                      <a:r>
                        <a:rPr lang="en-GB" sz="3600" b="0" dirty="0" smtClean="0"/>
                        <a:t>All patients n=481</a:t>
                      </a:r>
                      <a:endParaRPr lang="en-GB" sz="3600" b="0" dirty="0"/>
                    </a:p>
                  </a:txBody>
                  <a:tcPr/>
                </a:tc>
                <a:tc>
                  <a:txBody>
                    <a:bodyPr/>
                    <a:lstStyle/>
                    <a:p>
                      <a:r>
                        <a:rPr lang="en-GB" sz="3600" b="0" dirty="0" smtClean="0"/>
                        <a:t>Alive</a:t>
                      </a:r>
                    </a:p>
                    <a:p>
                      <a:r>
                        <a:rPr lang="en-GB" sz="3600" b="0" dirty="0" smtClean="0"/>
                        <a:t>n=</a:t>
                      </a:r>
                      <a:r>
                        <a:rPr lang="en-GB" sz="3600" b="0" baseline="0" dirty="0" smtClean="0"/>
                        <a:t>264</a:t>
                      </a:r>
                      <a:endParaRPr lang="en-GB" sz="3600" b="0" dirty="0"/>
                    </a:p>
                  </a:txBody>
                  <a:tcPr/>
                </a:tc>
                <a:tc>
                  <a:txBody>
                    <a:bodyPr/>
                    <a:lstStyle/>
                    <a:p>
                      <a:r>
                        <a:rPr lang="en-GB" sz="3600" b="0" dirty="0" smtClean="0"/>
                        <a:t>Dead </a:t>
                      </a:r>
                    </a:p>
                    <a:p>
                      <a:r>
                        <a:rPr lang="en-GB" sz="3600" b="0" dirty="0" smtClean="0"/>
                        <a:t>n=217</a:t>
                      </a:r>
                      <a:endParaRPr lang="en-GB" sz="3600" b="0" dirty="0"/>
                    </a:p>
                  </a:txBody>
                  <a:tcPr/>
                </a:tc>
                <a:tc>
                  <a:txBody>
                    <a:bodyPr/>
                    <a:lstStyle/>
                    <a:p>
                      <a:r>
                        <a:rPr lang="en-GB" sz="3600" b="0" dirty="0" smtClean="0"/>
                        <a:t>Admitted</a:t>
                      </a:r>
                      <a:r>
                        <a:rPr lang="en-GB" sz="3600" b="0" baseline="0" dirty="0" smtClean="0"/>
                        <a:t> to critical care n=60</a:t>
                      </a:r>
                      <a:endParaRPr lang="en-GB" sz="3600" b="0" dirty="0"/>
                    </a:p>
                  </a:txBody>
                  <a:tcPr/>
                </a:tc>
                <a:tc>
                  <a:txBody>
                    <a:bodyPr/>
                    <a:lstStyle/>
                    <a:p>
                      <a:r>
                        <a:rPr lang="en-GB" sz="3600" b="0" dirty="0" smtClean="0"/>
                        <a:t>Not</a:t>
                      </a:r>
                      <a:r>
                        <a:rPr lang="en-GB" sz="3600" b="0" baseline="0" dirty="0" smtClean="0"/>
                        <a:t> admitted to critical care n=421</a:t>
                      </a:r>
                      <a:endParaRPr lang="en-GB" sz="3600" b="0" dirty="0"/>
                    </a:p>
                  </a:txBody>
                  <a:tcPr/>
                </a:tc>
              </a:tr>
              <a:tr h="370840">
                <a:tc>
                  <a:txBody>
                    <a:bodyPr/>
                    <a:lstStyle/>
                    <a:p>
                      <a:r>
                        <a:rPr lang="en-GB" sz="3600" b="0" dirty="0" smtClean="0"/>
                        <a:t>Mean Age (range)</a:t>
                      </a:r>
                      <a:endParaRPr lang="en-GB" sz="3600" b="0" dirty="0"/>
                    </a:p>
                  </a:txBody>
                  <a:tcPr/>
                </a:tc>
                <a:tc>
                  <a:txBody>
                    <a:bodyPr/>
                    <a:lstStyle/>
                    <a:p>
                      <a:r>
                        <a:rPr lang="en-GB" sz="3600" b="0" dirty="0" smtClean="0"/>
                        <a:t>68 (18-98)</a:t>
                      </a:r>
                      <a:endParaRPr lang="en-GB" sz="3600" b="0" dirty="0"/>
                    </a:p>
                  </a:txBody>
                  <a:tcPr/>
                </a:tc>
                <a:tc>
                  <a:txBody>
                    <a:bodyPr/>
                    <a:lstStyle/>
                    <a:p>
                      <a:r>
                        <a:rPr lang="en-GB" sz="3600" b="0" dirty="0" smtClean="0"/>
                        <a:t>62 (18-97)</a:t>
                      </a:r>
                      <a:endParaRPr lang="en-GB" sz="3600" b="0" dirty="0"/>
                    </a:p>
                  </a:txBody>
                  <a:tcPr/>
                </a:tc>
                <a:tc>
                  <a:txBody>
                    <a:bodyPr/>
                    <a:lstStyle/>
                    <a:p>
                      <a:r>
                        <a:rPr lang="en-GB" sz="3600" b="0" dirty="0" smtClean="0"/>
                        <a:t>75 (28-98)</a:t>
                      </a:r>
                      <a:endParaRPr lang="en-GB" sz="3600" b="0" dirty="0"/>
                    </a:p>
                  </a:txBody>
                  <a:tcPr/>
                </a:tc>
                <a:tc>
                  <a:txBody>
                    <a:bodyPr/>
                    <a:lstStyle/>
                    <a:p>
                      <a:r>
                        <a:rPr lang="en-GB" sz="3600" b="0" dirty="0" smtClean="0"/>
                        <a:t>57 (23-76)</a:t>
                      </a:r>
                      <a:endParaRPr lang="en-GB" sz="3600" b="0" dirty="0"/>
                    </a:p>
                  </a:txBody>
                  <a:tcPr/>
                </a:tc>
                <a:tc>
                  <a:txBody>
                    <a:bodyPr/>
                    <a:lstStyle/>
                    <a:p>
                      <a:r>
                        <a:rPr lang="en-GB" sz="3600" b="0" dirty="0" smtClean="0"/>
                        <a:t>70 (78-98)</a:t>
                      </a:r>
                      <a:endParaRPr lang="en-GB" sz="3600" b="0" dirty="0"/>
                    </a:p>
                  </a:txBody>
                  <a:tcPr/>
                </a:tc>
              </a:tr>
            </a:tbl>
          </a:graphicData>
        </a:graphic>
      </p:graphicFrame>
      <p:sp>
        <p:nvSpPr>
          <p:cNvPr id="23" name="Rectangle 22"/>
          <p:cNvSpPr/>
          <p:nvPr/>
        </p:nvSpPr>
        <p:spPr>
          <a:xfrm>
            <a:off x="15330054" y="27452934"/>
            <a:ext cx="14787597" cy="830997"/>
          </a:xfrm>
          <a:prstGeom prst="rect">
            <a:avLst/>
          </a:prstGeom>
        </p:spPr>
        <p:txBody>
          <a:bodyPr wrap="square">
            <a:spAutoFit/>
          </a:bodyPr>
          <a:lstStyle/>
          <a:p>
            <a:pPr algn="just">
              <a:lnSpc>
                <a:spcPct val="150000"/>
              </a:lnSpc>
            </a:pPr>
            <a:r>
              <a:rPr lang="en-GB" sz="3200" dirty="0" smtClean="0">
                <a:latin typeface="Arial" panose="020B0604020202020204" pitchFamily="34" charset="0"/>
                <a:cs typeface="Arial" panose="020B0604020202020204" pitchFamily="34" charset="0"/>
              </a:rPr>
              <a:t>Table 2. Mean ages of patients</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97418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674</Words>
  <Application>Microsoft Office PowerPoint</Application>
  <PresentationFormat>Custom</PresentationFormat>
  <Paragraphs>174</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Which admission parameters are associated with poor COVID-19 outcome? A real world study. </vt:lpstr>
    </vt:vector>
  </TitlesOfParts>
  <Company>Luton &amp; Dunstable Hospital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%username%</dc:creator>
  <cp:lastModifiedBy>Parisa Khonsari</cp:lastModifiedBy>
  <cp:revision>16</cp:revision>
  <dcterms:created xsi:type="dcterms:W3CDTF">2022-04-12T13:31:01Z</dcterms:created>
  <dcterms:modified xsi:type="dcterms:W3CDTF">2022-04-17T17:40:22Z</dcterms:modified>
</cp:coreProperties>
</file>