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30279975" cy="42808525"/>
  <p:notesSz cx="6858000" cy="9144000"/>
  <p:defaultText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8F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94" autoAdjust="0"/>
  </p:normalViewPr>
  <p:slideViewPr>
    <p:cSldViewPr>
      <p:cViewPr>
        <p:scale>
          <a:sx n="20" d="100"/>
          <a:sy n="20" d="100"/>
        </p:scale>
        <p:origin x="1506" y="-2232"/>
      </p:cViewPr>
      <p:guideLst>
        <p:guide orient="horz" pos="13483"/>
        <p:guide pos="95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13298392"/>
            <a:ext cx="25737979" cy="9176087"/>
          </a:xfrm>
        </p:spPr>
        <p:txBody>
          <a:bodyPr/>
          <a:lstStyle/>
          <a:p>
            <a:r>
              <a:rPr lang="en-US" smtClean="0"/>
              <a:t>Click to edit Master title style</a:t>
            </a:r>
            <a:endParaRPr lang="en-GB"/>
          </a:p>
        </p:txBody>
      </p:sp>
      <p:sp>
        <p:nvSpPr>
          <p:cNvPr id="3" name="Subtitle 2"/>
          <p:cNvSpPr>
            <a:spLocks noGrp="1"/>
          </p:cNvSpPr>
          <p:nvPr>
            <p:ph type="subTitle" idx="1"/>
          </p:nvPr>
        </p:nvSpPr>
        <p:spPr>
          <a:xfrm>
            <a:off x="4541996" y="24258164"/>
            <a:ext cx="21195983" cy="10939956"/>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F1D51EA-EBCE-4A67-B65A-0E7D4F57511B}" type="datetimeFigureOut">
              <a:rPr lang="en-GB" smtClean="0"/>
              <a:t>17/04/2022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949DDE-E391-462C-8D41-45111507A322}" type="slidenum">
              <a:rPr lang="en-GB" smtClean="0"/>
              <a:t>‹#›</a:t>
            </a:fld>
            <a:endParaRPr lang="en-GB"/>
          </a:p>
        </p:txBody>
      </p:sp>
    </p:spTree>
    <p:extLst>
      <p:ext uri="{BB962C8B-B14F-4D97-AF65-F5344CB8AC3E}">
        <p14:creationId xmlns:p14="http://schemas.microsoft.com/office/powerpoint/2010/main" val="298778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1D51EA-EBCE-4A67-B65A-0E7D4F57511B}" type="datetimeFigureOut">
              <a:rPr lang="en-GB" smtClean="0"/>
              <a:t>17/04/2022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949DDE-E391-462C-8D41-45111507A322}" type="slidenum">
              <a:rPr lang="en-GB" smtClean="0"/>
              <a:t>‹#›</a:t>
            </a:fld>
            <a:endParaRPr lang="en-GB"/>
          </a:p>
        </p:txBody>
      </p:sp>
    </p:spTree>
    <p:extLst>
      <p:ext uri="{BB962C8B-B14F-4D97-AF65-F5344CB8AC3E}">
        <p14:creationId xmlns:p14="http://schemas.microsoft.com/office/powerpoint/2010/main" val="2112283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98227" y="10702131"/>
            <a:ext cx="22557528" cy="22799503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015123" y="10702131"/>
            <a:ext cx="67178439" cy="227995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1D51EA-EBCE-4A67-B65A-0E7D4F57511B}" type="datetimeFigureOut">
              <a:rPr lang="en-GB" smtClean="0"/>
              <a:t>17/04/2022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949DDE-E391-462C-8D41-45111507A322}" type="slidenum">
              <a:rPr lang="en-GB" smtClean="0"/>
              <a:t>‹#›</a:t>
            </a:fld>
            <a:endParaRPr lang="en-GB"/>
          </a:p>
        </p:txBody>
      </p:sp>
    </p:spTree>
    <p:extLst>
      <p:ext uri="{BB962C8B-B14F-4D97-AF65-F5344CB8AC3E}">
        <p14:creationId xmlns:p14="http://schemas.microsoft.com/office/powerpoint/2010/main" val="1419405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1D51EA-EBCE-4A67-B65A-0E7D4F57511B}" type="datetimeFigureOut">
              <a:rPr lang="en-GB" smtClean="0"/>
              <a:t>17/04/2022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949DDE-E391-462C-8D41-45111507A322}" type="slidenum">
              <a:rPr lang="en-GB" smtClean="0"/>
              <a:t>‹#›</a:t>
            </a:fld>
            <a:endParaRPr lang="en-GB"/>
          </a:p>
        </p:txBody>
      </p:sp>
    </p:spTree>
    <p:extLst>
      <p:ext uri="{BB962C8B-B14F-4D97-AF65-F5344CB8AC3E}">
        <p14:creationId xmlns:p14="http://schemas.microsoft.com/office/powerpoint/2010/main" val="170290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09" y="27508444"/>
            <a:ext cx="25737979" cy="8502249"/>
          </a:xfrm>
        </p:spPr>
        <p:txBody>
          <a:bodyPr anchor="t"/>
          <a:lstStyle>
            <a:lvl1pPr algn="l">
              <a:defRPr sz="18300" b="1" cap="all"/>
            </a:lvl1pPr>
          </a:lstStyle>
          <a:p>
            <a:r>
              <a:rPr lang="en-US" smtClean="0"/>
              <a:t>Click to edit Master title style</a:t>
            </a:r>
            <a:endParaRPr lang="en-GB"/>
          </a:p>
        </p:txBody>
      </p:sp>
      <p:sp>
        <p:nvSpPr>
          <p:cNvPr id="3" name="Text Placeholder 2"/>
          <p:cNvSpPr>
            <a:spLocks noGrp="1"/>
          </p:cNvSpPr>
          <p:nvPr>
            <p:ph type="body" idx="1"/>
          </p:nvPr>
        </p:nvSpPr>
        <p:spPr>
          <a:xfrm>
            <a:off x="2391909" y="18144082"/>
            <a:ext cx="25737979" cy="9364362"/>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1D51EA-EBCE-4A67-B65A-0E7D4F57511B}" type="datetimeFigureOut">
              <a:rPr lang="en-GB" smtClean="0"/>
              <a:t>17/04/2022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949DDE-E391-462C-8D41-45111507A322}" type="slidenum">
              <a:rPr lang="en-GB" smtClean="0"/>
              <a:t>‹#›</a:t>
            </a:fld>
            <a:endParaRPr lang="en-GB"/>
          </a:p>
        </p:txBody>
      </p:sp>
    </p:spTree>
    <p:extLst>
      <p:ext uri="{BB962C8B-B14F-4D97-AF65-F5344CB8AC3E}">
        <p14:creationId xmlns:p14="http://schemas.microsoft.com/office/powerpoint/2010/main" val="3829507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015123" y="62349824"/>
            <a:ext cx="44867985" cy="17634734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387773" y="62349824"/>
            <a:ext cx="44867982" cy="17634734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F1D51EA-EBCE-4A67-B65A-0E7D4F57511B}" type="datetimeFigureOut">
              <a:rPr lang="en-GB" smtClean="0"/>
              <a:t>17/04/2022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949DDE-E391-462C-8D41-45111507A322}" type="slidenum">
              <a:rPr lang="en-GB" smtClean="0"/>
              <a:t>‹#›</a:t>
            </a:fld>
            <a:endParaRPr lang="en-GB"/>
          </a:p>
        </p:txBody>
      </p:sp>
    </p:spTree>
    <p:extLst>
      <p:ext uri="{BB962C8B-B14F-4D97-AF65-F5344CB8AC3E}">
        <p14:creationId xmlns:p14="http://schemas.microsoft.com/office/powerpoint/2010/main" val="400877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999" y="1714326"/>
            <a:ext cx="27251978" cy="7134754"/>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3999" y="9582375"/>
            <a:ext cx="13378914"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513999" y="13575852"/>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81808" y="9582375"/>
            <a:ext cx="13384170"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5381808" y="13575852"/>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F1D51EA-EBCE-4A67-B65A-0E7D4F57511B}" type="datetimeFigureOut">
              <a:rPr lang="en-GB" smtClean="0"/>
              <a:t>17/04/2022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949DDE-E391-462C-8D41-45111507A322}" type="slidenum">
              <a:rPr lang="en-GB" smtClean="0"/>
              <a:t>‹#›</a:t>
            </a:fld>
            <a:endParaRPr lang="en-GB"/>
          </a:p>
        </p:txBody>
      </p:sp>
    </p:spTree>
    <p:extLst>
      <p:ext uri="{BB962C8B-B14F-4D97-AF65-F5344CB8AC3E}">
        <p14:creationId xmlns:p14="http://schemas.microsoft.com/office/powerpoint/2010/main" val="246889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F1D51EA-EBCE-4A67-B65A-0E7D4F57511B}" type="datetimeFigureOut">
              <a:rPr lang="en-GB" smtClean="0"/>
              <a:t>17/04/2022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949DDE-E391-462C-8D41-45111507A322}" type="slidenum">
              <a:rPr lang="en-GB" smtClean="0"/>
              <a:t>‹#›</a:t>
            </a:fld>
            <a:endParaRPr lang="en-GB"/>
          </a:p>
        </p:txBody>
      </p:sp>
    </p:spTree>
    <p:extLst>
      <p:ext uri="{BB962C8B-B14F-4D97-AF65-F5344CB8AC3E}">
        <p14:creationId xmlns:p14="http://schemas.microsoft.com/office/powerpoint/2010/main" val="4236716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D51EA-EBCE-4A67-B65A-0E7D4F57511B}" type="datetimeFigureOut">
              <a:rPr lang="en-GB" smtClean="0"/>
              <a:t>17/04/2022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949DDE-E391-462C-8D41-45111507A322}" type="slidenum">
              <a:rPr lang="en-GB" smtClean="0"/>
              <a:t>‹#›</a:t>
            </a:fld>
            <a:endParaRPr lang="en-GB"/>
          </a:p>
        </p:txBody>
      </p:sp>
    </p:spTree>
    <p:extLst>
      <p:ext uri="{BB962C8B-B14F-4D97-AF65-F5344CB8AC3E}">
        <p14:creationId xmlns:p14="http://schemas.microsoft.com/office/powerpoint/2010/main" val="4281109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0" y="1704413"/>
            <a:ext cx="9961903" cy="7253667"/>
          </a:xfrm>
        </p:spPr>
        <p:txBody>
          <a:bodyPr anchor="b"/>
          <a:lstStyle>
            <a:lvl1pPr algn="l">
              <a:defRPr sz="9100" b="1"/>
            </a:lvl1pPr>
          </a:lstStyle>
          <a:p>
            <a:r>
              <a:rPr lang="en-US" smtClean="0"/>
              <a:t>Click to edit Master title style</a:t>
            </a:r>
            <a:endParaRPr lang="en-GB"/>
          </a:p>
        </p:txBody>
      </p:sp>
      <p:sp>
        <p:nvSpPr>
          <p:cNvPr id="3" name="Content Placeholder 2"/>
          <p:cNvSpPr>
            <a:spLocks noGrp="1"/>
          </p:cNvSpPr>
          <p:nvPr>
            <p:ph idx="1"/>
          </p:nvPr>
        </p:nvSpPr>
        <p:spPr>
          <a:xfrm>
            <a:off x="11838629" y="1704417"/>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4000" y="8958084"/>
            <a:ext cx="9961903" cy="2928222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D51EA-EBCE-4A67-B65A-0E7D4F57511B}" type="datetimeFigureOut">
              <a:rPr lang="en-GB" smtClean="0"/>
              <a:t>17/04/2022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949DDE-E391-462C-8D41-45111507A322}" type="slidenum">
              <a:rPr lang="en-GB" smtClean="0"/>
              <a:t>‹#›</a:t>
            </a:fld>
            <a:endParaRPr lang="en-GB"/>
          </a:p>
        </p:txBody>
      </p:sp>
    </p:spTree>
    <p:extLst>
      <p:ext uri="{BB962C8B-B14F-4D97-AF65-F5344CB8AC3E}">
        <p14:creationId xmlns:p14="http://schemas.microsoft.com/office/powerpoint/2010/main" val="430967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7" y="29965968"/>
            <a:ext cx="18167985" cy="3537652"/>
          </a:xfrm>
        </p:spPr>
        <p:txBody>
          <a:bodyPr anchor="b"/>
          <a:lstStyle>
            <a:lvl1pPr algn="l">
              <a:defRPr sz="9100" b="1"/>
            </a:lvl1pPr>
          </a:lstStyle>
          <a:p>
            <a:r>
              <a:rPr lang="en-US" smtClean="0"/>
              <a:t>Click to edit Master title style</a:t>
            </a:r>
            <a:endParaRPr lang="en-GB"/>
          </a:p>
        </p:txBody>
      </p:sp>
      <p:sp>
        <p:nvSpPr>
          <p:cNvPr id="3" name="Picture Placeholder 2"/>
          <p:cNvSpPr>
            <a:spLocks noGrp="1"/>
          </p:cNvSpPr>
          <p:nvPr>
            <p:ph type="pic" idx="1"/>
          </p:nvPr>
        </p:nvSpPr>
        <p:spPr>
          <a:xfrm>
            <a:off x="5935087" y="3825021"/>
            <a:ext cx="18167985" cy="25685115"/>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lang="en-GB"/>
          </a:p>
        </p:txBody>
      </p:sp>
      <p:sp>
        <p:nvSpPr>
          <p:cNvPr id="4" name="Text Placeholder 3"/>
          <p:cNvSpPr>
            <a:spLocks noGrp="1"/>
          </p:cNvSpPr>
          <p:nvPr>
            <p:ph type="body" sz="half" idx="2"/>
          </p:nvPr>
        </p:nvSpPr>
        <p:spPr>
          <a:xfrm>
            <a:off x="5935087" y="33503620"/>
            <a:ext cx="18167985" cy="502405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D51EA-EBCE-4A67-B65A-0E7D4F57511B}" type="datetimeFigureOut">
              <a:rPr lang="en-GB" smtClean="0"/>
              <a:t>17/04/2022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949DDE-E391-462C-8D41-45111507A322}" type="slidenum">
              <a:rPr lang="en-GB" smtClean="0"/>
              <a:t>‹#›</a:t>
            </a:fld>
            <a:endParaRPr lang="en-GB"/>
          </a:p>
        </p:txBody>
      </p:sp>
    </p:spTree>
    <p:extLst>
      <p:ext uri="{BB962C8B-B14F-4D97-AF65-F5344CB8AC3E}">
        <p14:creationId xmlns:p14="http://schemas.microsoft.com/office/powerpoint/2010/main" val="3675236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999" y="1714326"/>
            <a:ext cx="27251978" cy="7134754"/>
          </a:xfrm>
          <a:prstGeom prst="rect">
            <a:avLst/>
          </a:prstGeom>
        </p:spPr>
        <p:txBody>
          <a:bodyPr vert="horz" lIns="417643" tIns="208822" rIns="417643" bIns="208822"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3999" y="9988659"/>
            <a:ext cx="27251978" cy="28251648"/>
          </a:xfrm>
          <a:prstGeom prst="rect">
            <a:avLst/>
          </a:prstGeom>
        </p:spPr>
        <p:txBody>
          <a:bodyPr vert="horz" lIns="417643" tIns="208822" rIns="417643" bIns="20882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3999" y="39677164"/>
            <a:ext cx="7065328" cy="2279158"/>
          </a:xfrm>
          <a:prstGeom prst="rect">
            <a:avLst/>
          </a:prstGeom>
        </p:spPr>
        <p:txBody>
          <a:bodyPr vert="horz" lIns="417643" tIns="208822" rIns="417643" bIns="208822" rtlCol="0" anchor="ctr"/>
          <a:lstStyle>
            <a:lvl1pPr algn="l">
              <a:defRPr sz="5500">
                <a:solidFill>
                  <a:schemeClr val="tx1">
                    <a:tint val="75000"/>
                  </a:schemeClr>
                </a:solidFill>
              </a:defRPr>
            </a:lvl1pPr>
          </a:lstStyle>
          <a:p>
            <a:fld id="{6F1D51EA-EBCE-4A67-B65A-0E7D4F57511B}" type="datetimeFigureOut">
              <a:rPr lang="en-GB" smtClean="0"/>
              <a:t>17/04/2022</a:t>
            </a:fld>
            <a:endParaRPr lang="en-GB"/>
          </a:p>
        </p:txBody>
      </p:sp>
      <p:sp>
        <p:nvSpPr>
          <p:cNvPr id="5" name="Footer Placeholder 4"/>
          <p:cNvSpPr>
            <a:spLocks noGrp="1"/>
          </p:cNvSpPr>
          <p:nvPr>
            <p:ph type="ftr" sz="quarter" idx="3"/>
          </p:nvPr>
        </p:nvSpPr>
        <p:spPr>
          <a:xfrm>
            <a:off x="10345658" y="39677164"/>
            <a:ext cx="9588659" cy="2279158"/>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700649" y="39677164"/>
            <a:ext cx="7065328" cy="2279158"/>
          </a:xfrm>
          <a:prstGeom prst="rect">
            <a:avLst/>
          </a:prstGeom>
        </p:spPr>
        <p:txBody>
          <a:bodyPr vert="horz" lIns="417643" tIns="208822" rIns="417643" bIns="208822" rtlCol="0" anchor="ctr"/>
          <a:lstStyle>
            <a:lvl1pPr algn="r">
              <a:defRPr sz="5500">
                <a:solidFill>
                  <a:schemeClr val="tx1">
                    <a:tint val="75000"/>
                  </a:schemeClr>
                </a:solidFill>
              </a:defRPr>
            </a:lvl1pPr>
          </a:lstStyle>
          <a:p>
            <a:fld id="{40949DDE-E391-462C-8D41-45111507A322}" type="slidenum">
              <a:rPr lang="en-GB" smtClean="0"/>
              <a:t>‹#›</a:t>
            </a:fld>
            <a:endParaRPr lang="en-GB"/>
          </a:p>
        </p:txBody>
      </p:sp>
    </p:spTree>
    <p:extLst>
      <p:ext uri="{BB962C8B-B14F-4D97-AF65-F5344CB8AC3E}">
        <p14:creationId xmlns:p14="http://schemas.microsoft.com/office/powerpoint/2010/main" val="3617243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anose="020B0604020202020204" pitchFamily="34" charset="0"/>
        <a:buChar char="•"/>
        <a:defRPr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anose="020B0604020202020204" pitchFamily="34" charset="0"/>
        <a:buChar char="–"/>
        <a:defRPr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9pPr>
    </p:bodyStyle>
    <p:other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Downloads\NHS_Bedfordshire@8x.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20707" y="39190238"/>
            <a:ext cx="9505056" cy="4412543"/>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ctrTitle"/>
          </p:nvPr>
        </p:nvSpPr>
        <p:spPr>
          <a:xfrm>
            <a:off x="288031" y="809974"/>
            <a:ext cx="29829620" cy="3096344"/>
          </a:xfrm>
        </p:spPr>
        <p:txBody>
          <a:bodyPr>
            <a:noAutofit/>
          </a:bodyPr>
          <a:lstStyle/>
          <a:p>
            <a:r>
              <a:rPr lang="en-GB" sz="9600" b="1" dirty="0">
                <a:solidFill>
                  <a:schemeClr val="accent5">
                    <a:lumMod val="75000"/>
                  </a:schemeClr>
                </a:solidFill>
                <a:effectLst>
                  <a:outerShdw blurRad="50800" dist="38100" dir="13500000" algn="br" rotWithShape="0">
                    <a:prstClr val="black">
                      <a:alpha val="40000"/>
                    </a:prstClr>
                  </a:outerShdw>
                </a:effectLst>
                <a:latin typeface="Arial" panose="020B0604020202020204" pitchFamily="34" charset="0"/>
                <a:cs typeface="Arial" panose="020B0604020202020204" pitchFamily="34" charset="0"/>
              </a:rPr>
              <a:t>Which admission parameters are associated with poor COVID-19 outcome? A real world study.</a:t>
            </a:r>
            <a:r>
              <a:rPr lang="en-GB" sz="9600" b="1" dirty="0">
                <a:solidFill>
                  <a:schemeClr val="accent5">
                    <a:lumMod val="75000"/>
                  </a:schemeClr>
                </a:solidFill>
                <a:effectLst>
                  <a:outerShdw blurRad="50800" dist="38100" dir="13500000" algn="br" rotWithShape="0">
                    <a:prstClr val="black">
                      <a:alpha val="40000"/>
                    </a:prstClr>
                  </a:outerShdw>
                </a:effectLst>
              </a:rPr>
              <a:t/>
            </a:r>
            <a:br>
              <a:rPr lang="en-GB" sz="9600" b="1" dirty="0">
                <a:solidFill>
                  <a:schemeClr val="accent5">
                    <a:lumMod val="75000"/>
                  </a:schemeClr>
                </a:solidFill>
                <a:effectLst>
                  <a:outerShdw blurRad="50800" dist="38100" dir="13500000" algn="br" rotWithShape="0">
                    <a:prstClr val="black">
                      <a:alpha val="40000"/>
                    </a:prstClr>
                  </a:outerShdw>
                </a:effectLst>
              </a:rPr>
            </a:br>
            <a:endParaRPr lang="en-GB" sz="9600" dirty="0">
              <a:solidFill>
                <a:schemeClr val="accent5">
                  <a:lumMod val="75000"/>
                </a:schemeClr>
              </a:solidFill>
              <a:effectLst>
                <a:outerShdw blurRad="50800" dist="38100" dir="13500000" algn="br" rotWithShape="0">
                  <a:prstClr val="black">
                    <a:alpha val="40000"/>
                  </a:prstClr>
                </a:outerShdw>
              </a:effectLst>
            </a:endParaRPr>
          </a:p>
        </p:txBody>
      </p:sp>
      <p:sp>
        <p:nvSpPr>
          <p:cNvPr id="11" name="Title 4"/>
          <p:cNvSpPr txBox="1">
            <a:spLocks/>
          </p:cNvSpPr>
          <p:nvPr/>
        </p:nvSpPr>
        <p:spPr>
          <a:xfrm>
            <a:off x="234331" y="2178126"/>
            <a:ext cx="29829620" cy="3096344"/>
          </a:xfrm>
          <a:prstGeom prst="rect">
            <a:avLst/>
          </a:prstGeom>
        </p:spPr>
        <p:txBody>
          <a:bodyPr vert="horz" lIns="417643" tIns="208822" rIns="417643" bIns="208822" rtlCol="0" anchor="ctr">
            <a:noAutofit/>
          </a:bodyPr>
          <a:lstStyle>
            <a:lvl1pPr algn="ctr" defTabSz="4176431" rtl="0" eaLnBrk="1" latinLnBrk="0" hangingPunct="1">
              <a:spcBef>
                <a:spcPct val="0"/>
              </a:spcBef>
              <a:buNone/>
              <a:defRPr sz="20100" kern="1200">
                <a:solidFill>
                  <a:schemeClr val="tx1"/>
                </a:solidFill>
                <a:latin typeface="+mj-lt"/>
                <a:ea typeface="+mj-ea"/>
                <a:cs typeface="+mj-cs"/>
              </a:defRPr>
            </a:lvl1pPr>
          </a:lstStyle>
          <a:p>
            <a:r>
              <a:rPr lang="en-GB" sz="4400" dirty="0">
                <a:solidFill>
                  <a:schemeClr val="accent5">
                    <a:lumMod val="75000"/>
                  </a:schemeClr>
                </a:solidFill>
                <a:effectLst>
                  <a:outerShdw blurRad="50800" dist="38100" dir="13500000" algn="br" rotWithShape="0">
                    <a:prstClr val="black">
                      <a:alpha val="40000"/>
                    </a:prstClr>
                  </a:outerShdw>
                </a:effectLst>
                <a:latin typeface="Arial" panose="020B0604020202020204" pitchFamily="34" charset="0"/>
                <a:cs typeface="Arial" panose="020B0604020202020204" pitchFamily="34" charset="0"/>
              </a:rPr>
              <a:t>Parisa Khonsari, Parhana Polly, </a:t>
            </a:r>
            <a:r>
              <a:rPr lang="en-GB" sz="4400" dirty="0" err="1">
                <a:solidFill>
                  <a:schemeClr val="accent5">
                    <a:lumMod val="75000"/>
                  </a:schemeClr>
                </a:solidFill>
                <a:effectLst>
                  <a:outerShdw blurRad="50800" dist="38100" dir="13500000" algn="br" rotWithShape="0">
                    <a:prstClr val="black">
                      <a:alpha val="40000"/>
                    </a:prstClr>
                  </a:outerShdw>
                </a:effectLst>
                <a:latin typeface="Arial" panose="020B0604020202020204" pitchFamily="34" charset="0"/>
                <a:cs typeface="Arial" panose="020B0604020202020204" pitchFamily="34" charset="0"/>
              </a:rPr>
              <a:t>Parushak</a:t>
            </a:r>
            <a:r>
              <a:rPr lang="en-GB" sz="4400" dirty="0">
                <a:solidFill>
                  <a:schemeClr val="accent5">
                    <a:lumMod val="75000"/>
                  </a:schemeClr>
                </a:solidFill>
                <a:effectLst>
                  <a:outerShdw blurRad="50800" dist="38100" dir="13500000" algn="br" rotWithShape="0">
                    <a:prstClr val="black">
                      <a:alpha val="40000"/>
                    </a:prstClr>
                  </a:outerShdw>
                </a:effectLst>
                <a:latin typeface="Arial" panose="020B0604020202020204" pitchFamily="34" charset="0"/>
                <a:cs typeface="Arial" panose="020B0604020202020204" pitchFamily="34" charset="0"/>
              </a:rPr>
              <a:t> </a:t>
            </a:r>
            <a:r>
              <a:rPr lang="en-GB" sz="4400" dirty="0" err="1">
                <a:solidFill>
                  <a:schemeClr val="accent5">
                    <a:lumMod val="75000"/>
                  </a:schemeClr>
                </a:solidFill>
                <a:effectLst>
                  <a:outerShdw blurRad="50800" dist="38100" dir="13500000" algn="br" rotWithShape="0">
                    <a:prstClr val="black">
                      <a:alpha val="40000"/>
                    </a:prstClr>
                  </a:outerShdw>
                </a:effectLst>
                <a:latin typeface="Arial" panose="020B0604020202020204" pitchFamily="34" charset="0"/>
                <a:cs typeface="Arial" panose="020B0604020202020204" pitchFamily="34" charset="0"/>
              </a:rPr>
              <a:t>Rezai</a:t>
            </a:r>
            <a:r>
              <a:rPr lang="en-GB" sz="4400" dirty="0">
                <a:solidFill>
                  <a:schemeClr val="accent5">
                    <a:lumMod val="75000"/>
                  </a:schemeClr>
                </a:solidFill>
                <a:effectLst>
                  <a:outerShdw blurRad="50800" dist="38100" dir="13500000" algn="br" rotWithShape="0">
                    <a:prstClr val="black">
                      <a:alpha val="40000"/>
                    </a:prstClr>
                  </a:outerShdw>
                </a:effectLst>
                <a:latin typeface="Arial" panose="020B0604020202020204" pitchFamily="34" charset="0"/>
                <a:cs typeface="Arial" panose="020B0604020202020204" pitchFamily="34" charset="0"/>
              </a:rPr>
              <a:t>, Muhammad K Nisar</a:t>
            </a:r>
          </a:p>
          <a:p>
            <a:r>
              <a:rPr lang="en-GB" sz="4400" dirty="0">
                <a:solidFill>
                  <a:schemeClr val="accent5">
                    <a:lumMod val="75000"/>
                  </a:schemeClr>
                </a:solidFill>
                <a:effectLst>
                  <a:outerShdw blurRad="50800" dist="38100" dir="13500000" algn="br" rotWithShape="0">
                    <a:prstClr val="black">
                      <a:alpha val="40000"/>
                    </a:prstClr>
                  </a:outerShdw>
                </a:effectLst>
                <a:latin typeface="Arial" panose="020B0604020202020204" pitchFamily="34" charset="0"/>
                <a:cs typeface="Arial" panose="020B0604020202020204" pitchFamily="34" charset="0"/>
              </a:rPr>
              <a:t>Luton and Dunstable University Hospital</a:t>
            </a:r>
          </a:p>
        </p:txBody>
      </p:sp>
      <p:sp>
        <p:nvSpPr>
          <p:cNvPr id="12" name="Title 4"/>
          <p:cNvSpPr txBox="1">
            <a:spLocks/>
          </p:cNvSpPr>
          <p:nvPr/>
        </p:nvSpPr>
        <p:spPr>
          <a:xfrm>
            <a:off x="-20093" y="4176205"/>
            <a:ext cx="30084044" cy="1216825"/>
          </a:xfrm>
          <a:prstGeom prst="rect">
            <a:avLst/>
          </a:prstGeom>
        </p:spPr>
        <p:txBody>
          <a:bodyPr vert="horz" lIns="417643" tIns="208822" rIns="417643" bIns="208822" rtlCol="0" anchor="ctr">
            <a:noAutofit/>
          </a:bodyPr>
          <a:lstStyle>
            <a:lvl1pPr algn="ctr" defTabSz="4176431" rtl="0" eaLnBrk="1" latinLnBrk="0" hangingPunct="1">
              <a:spcBef>
                <a:spcPct val="0"/>
              </a:spcBef>
              <a:buNone/>
              <a:defRPr sz="20100" kern="1200">
                <a:solidFill>
                  <a:schemeClr val="tx1"/>
                </a:solidFill>
                <a:latin typeface="+mj-lt"/>
                <a:ea typeface="+mj-ea"/>
                <a:cs typeface="+mj-cs"/>
              </a:defRPr>
            </a:lvl1pPr>
          </a:lstStyle>
          <a:p>
            <a:r>
              <a:rPr lang="en-GB" sz="6600" b="1" dirty="0" smtClean="0">
                <a:solidFill>
                  <a:schemeClr val="accent5">
                    <a:lumMod val="75000"/>
                  </a:schemeClr>
                </a:solidFill>
              </a:rPr>
              <a:t>Introduction</a:t>
            </a:r>
            <a:endParaRPr lang="en-GB" sz="6600" b="1" dirty="0">
              <a:solidFill>
                <a:schemeClr val="accent5">
                  <a:lumMod val="75000"/>
                </a:schemeClr>
              </a:solidFill>
            </a:endParaRPr>
          </a:p>
        </p:txBody>
      </p:sp>
      <p:sp>
        <p:nvSpPr>
          <p:cNvPr id="9" name="Rectangle 8"/>
          <p:cNvSpPr/>
          <p:nvPr/>
        </p:nvSpPr>
        <p:spPr>
          <a:xfrm>
            <a:off x="234332" y="5111013"/>
            <a:ext cx="29829619" cy="3416320"/>
          </a:xfrm>
          <a:prstGeom prst="rect">
            <a:avLst/>
          </a:prstGeom>
        </p:spPr>
        <p:txBody>
          <a:bodyPr wrap="square">
            <a:spAutoFit/>
          </a:bodyPr>
          <a:lstStyle/>
          <a:p>
            <a:pPr algn="just">
              <a:lnSpc>
                <a:spcPct val="150000"/>
              </a:lnSpc>
            </a:pPr>
            <a:r>
              <a:rPr lang="en-GB" sz="3600" dirty="0">
                <a:latin typeface="Arial" panose="020B0604020202020204" pitchFamily="34" charset="0"/>
                <a:cs typeface="Arial" panose="020B0604020202020204" pitchFamily="34" charset="0"/>
              </a:rPr>
              <a:t>Coronavirus disease 2019 (COVID-19) has claimed over 5.8 million lives worldwide, and created a significant burden on healthcare globally (1,2). </a:t>
            </a:r>
          </a:p>
          <a:p>
            <a:pPr algn="just">
              <a:lnSpc>
                <a:spcPct val="150000"/>
              </a:lnSpc>
            </a:pPr>
            <a:r>
              <a:rPr lang="en-GB" sz="3600" dirty="0" smtClean="0">
                <a:latin typeface="Arial" panose="020B0604020202020204" pitchFamily="34" charset="0"/>
                <a:cs typeface="Arial" panose="020B0604020202020204" pitchFamily="34" charset="0"/>
              </a:rPr>
              <a:t>Efforts </a:t>
            </a:r>
            <a:r>
              <a:rPr lang="en-GB" sz="3600" dirty="0">
                <a:latin typeface="Arial" panose="020B0604020202020204" pitchFamily="34" charset="0"/>
                <a:cs typeface="Arial" panose="020B0604020202020204" pitchFamily="34" charset="0"/>
              </a:rPr>
              <a:t>have been made to prognosticate patients to help prioritise clinical care. Both hypokalaemia and hyponatremia at presentation have been associated with severe COVID-19 (3). However it remains unclear whether electrolyte derangement at first contact can identify critical care admission and mortality risk. </a:t>
            </a:r>
          </a:p>
        </p:txBody>
      </p:sp>
      <p:sp>
        <p:nvSpPr>
          <p:cNvPr id="14" name="Title 4"/>
          <p:cNvSpPr txBox="1">
            <a:spLocks/>
          </p:cNvSpPr>
          <p:nvPr/>
        </p:nvSpPr>
        <p:spPr>
          <a:xfrm>
            <a:off x="7500918" y="7672100"/>
            <a:ext cx="15042022" cy="1548172"/>
          </a:xfrm>
          <a:prstGeom prst="rect">
            <a:avLst/>
          </a:prstGeom>
        </p:spPr>
        <p:txBody>
          <a:bodyPr vert="horz" lIns="417643" tIns="208822" rIns="417643" bIns="208822" rtlCol="0" anchor="ctr">
            <a:noAutofit/>
          </a:bodyPr>
          <a:lstStyle>
            <a:lvl1pPr algn="ctr" defTabSz="4176431" rtl="0" eaLnBrk="1" latinLnBrk="0" hangingPunct="1">
              <a:spcBef>
                <a:spcPct val="0"/>
              </a:spcBef>
              <a:buNone/>
              <a:defRPr sz="20100" kern="1200">
                <a:solidFill>
                  <a:schemeClr val="tx1"/>
                </a:solidFill>
                <a:latin typeface="+mj-lt"/>
                <a:ea typeface="+mj-ea"/>
                <a:cs typeface="+mj-cs"/>
              </a:defRPr>
            </a:lvl1pPr>
          </a:lstStyle>
          <a:p>
            <a:r>
              <a:rPr lang="en-GB" sz="6600" b="1" dirty="0" smtClean="0">
                <a:solidFill>
                  <a:schemeClr val="accent5">
                    <a:lumMod val="75000"/>
                  </a:schemeClr>
                </a:solidFill>
              </a:rPr>
              <a:t>Objectives</a:t>
            </a:r>
            <a:endParaRPr lang="en-GB" sz="6600" b="1" dirty="0">
              <a:solidFill>
                <a:schemeClr val="accent5">
                  <a:lumMod val="75000"/>
                </a:schemeClr>
              </a:solidFill>
            </a:endParaRPr>
          </a:p>
        </p:txBody>
      </p:sp>
      <p:sp>
        <p:nvSpPr>
          <p:cNvPr id="16" name="Rectangle 15"/>
          <p:cNvSpPr/>
          <p:nvPr/>
        </p:nvSpPr>
        <p:spPr>
          <a:xfrm>
            <a:off x="234331" y="8537805"/>
            <a:ext cx="29829620" cy="2482667"/>
          </a:xfrm>
          <a:prstGeom prst="rect">
            <a:avLst/>
          </a:prstGeom>
        </p:spPr>
        <p:txBody>
          <a:bodyPr wrap="square">
            <a:spAutoFit/>
          </a:bodyPr>
          <a:lstStyle/>
          <a:p>
            <a:pPr algn="just">
              <a:lnSpc>
                <a:spcPct val="150000"/>
              </a:lnSpc>
            </a:pPr>
            <a:r>
              <a:rPr lang="en-GB" sz="3600" dirty="0" smtClean="0">
                <a:latin typeface="Arial" panose="020B0604020202020204" pitchFamily="34" charset="0"/>
                <a:cs typeface="Arial" panose="020B0604020202020204" pitchFamily="34" charset="0"/>
              </a:rPr>
              <a:t>The aim of our study is to:</a:t>
            </a:r>
          </a:p>
          <a:p>
            <a:pPr marL="742950" indent="-742950" algn="just">
              <a:lnSpc>
                <a:spcPct val="150000"/>
              </a:lnSpc>
              <a:buFont typeface="+mj-lt"/>
              <a:buAutoNum type="arabicPeriod"/>
            </a:pPr>
            <a:r>
              <a:rPr lang="en-GB" sz="3600" dirty="0" smtClean="0">
                <a:latin typeface="Arial" panose="020B0604020202020204" pitchFamily="34" charset="0"/>
                <a:cs typeface="Arial" panose="020B0604020202020204" pitchFamily="34" charset="0"/>
              </a:rPr>
              <a:t>investigate the initial electrolyte abnormalities present on admission to hospital with COVID-19 before any treatments are initiated; and </a:t>
            </a:r>
          </a:p>
          <a:p>
            <a:pPr marL="742950" indent="-742950" algn="just">
              <a:lnSpc>
                <a:spcPct val="150000"/>
              </a:lnSpc>
              <a:buFont typeface="+mj-lt"/>
              <a:buAutoNum type="arabicPeriod"/>
            </a:pPr>
            <a:r>
              <a:rPr lang="en-GB" sz="3600" dirty="0" smtClean="0">
                <a:latin typeface="Arial" panose="020B0604020202020204" pitchFamily="34" charset="0"/>
                <a:cs typeface="Arial" panose="020B0604020202020204" pitchFamily="34" charset="0"/>
              </a:rPr>
              <a:t>determine whether these could be indicators of outcomes such as critical care admission and mortality. </a:t>
            </a:r>
            <a:endParaRPr lang="en-GB" sz="3600" dirty="0">
              <a:latin typeface="Arial" panose="020B0604020202020204" pitchFamily="34" charset="0"/>
              <a:cs typeface="Arial" panose="020B0604020202020204" pitchFamily="34" charset="0"/>
            </a:endParaRPr>
          </a:p>
        </p:txBody>
      </p:sp>
      <p:sp>
        <p:nvSpPr>
          <p:cNvPr id="18" name="Title 4"/>
          <p:cNvSpPr txBox="1">
            <a:spLocks/>
          </p:cNvSpPr>
          <p:nvPr/>
        </p:nvSpPr>
        <p:spPr>
          <a:xfrm>
            <a:off x="7500918" y="10876456"/>
            <a:ext cx="15042022" cy="1548172"/>
          </a:xfrm>
          <a:prstGeom prst="rect">
            <a:avLst/>
          </a:prstGeom>
        </p:spPr>
        <p:txBody>
          <a:bodyPr vert="horz" lIns="417643" tIns="208822" rIns="417643" bIns="208822" rtlCol="0" anchor="ctr">
            <a:noAutofit/>
          </a:bodyPr>
          <a:lstStyle>
            <a:lvl1pPr algn="ctr" defTabSz="4176431" rtl="0" eaLnBrk="1" latinLnBrk="0" hangingPunct="1">
              <a:spcBef>
                <a:spcPct val="0"/>
              </a:spcBef>
              <a:buNone/>
              <a:defRPr sz="20100" kern="1200">
                <a:solidFill>
                  <a:schemeClr val="tx1"/>
                </a:solidFill>
                <a:latin typeface="+mj-lt"/>
                <a:ea typeface="+mj-ea"/>
                <a:cs typeface="+mj-cs"/>
              </a:defRPr>
            </a:lvl1pPr>
          </a:lstStyle>
          <a:p>
            <a:r>
              <a:rPr lang="en-GB" sz="6600" b="1" dirty="0" smtClean="0">
                <a:solidFill>
                  <a:schemeClr val="accent5">
                    <a:lumMod val="75000"/>
                  </a:schemeClr>
                </a:solidFill>
              </a:rPr>
              <a:t>Methods</a:t>
            </a:r>
            <a:endParaRPr lang="en-GB" sz="6600" b="1" dirty="0">
              <a:solidFill>
                <a:schemeClr val="accent5">
                  <a:lumMod val="75000"/>
                </a:schemeClr>
              </a:solidFill>
            </a:endParaRPr>
          </a:p>
        </p:txBody>
      </p:sp>
      <p:sp>
        <p:nvSpPr>
          <p:cNvPr id="19" name="Rectangle 18"/>
          <p:cNvSpPr/>
          <p:nvPr/>
        </p:nvSpPr>
        <p:spPr>
          <a:xfrm>
            <a:off x="346547" y="12190602"/>
            <a:ext cx="29717404" cy="3313664"/>
          </a:xfrm>
          <a:prstGeom prst="rect">
            <a:avLst/>
          </a:prstGeom>
        </p:spPr>
        <p:txBody>
          <a:bodyPr wrap="square">
            <a:spAutoFit/>
          </a:bodyPr>
          <a:lstStyle/>
          <a:p>
            <a:pPr algn="just">
              <a:lnSpc>
                <a:spcPct val="150000"/>
              </a:lnSpc>
            </a:pPr>
            <a:r>
              <a:rPr lang="en-GB" sz="3600" dirty="0">
                <a:latin typeface="Arial" panose="020B0604020202020204" pitchFamily="34" charset="0"/>
                <a:cs typeface="Arial" panose="020B0604020202020204" pitchFamily="34" charset="0"/>
              </a:rPr>
              <a:t>Retrospective survey of 481 consecutive </a:t>
            </a:r>
            <a:r>
              <a:rPr lang="en-GB" sz="3600" dirty="0" smtClean="0">
                <a:latin typeface="Arial" panose="020B0604020202020204" pitchFamily="34" charset="0"/>
                <a:cs typeface="Arial" panose="020B0604020202020204" pitchFamily="34" charset="0"/>
              </a:rPr>
              <a:t>adult patients </a:t>
            </a:r>
            <a:r>
              <a:rPr lang="en-GB" sz="3600" dirty="0">
                <a:latin typeface="Arial" panose="020B0604020202020204" pitchFamily="34" charset="0"/>
                <a:cs typeface="Arial" panose="020B0604020202020204" pitchFamily="34" charset="0"/>
              </a:rPr>
              <a:t>with confirmed COVID-19 admitted to university teaching hospital from January 2020 to April 2020. </a:t>
            </a:r>
          </a:p>
          <a:p>
            <a:pPr algn="just">
              <a:lnSpc>
                <a:spcPct val="150000"/>
              </a:lnSpc>
            </a:pPr>
            <a:r>
              <a:rPr lang="en-GB" sz="3600" dirty="0">
                <a:latin typeface="Arial" panose="020B0604020202020204" pitchFamily="34" charset="0"/>
                <a:cs typeface="Arial" panose="020B0604020202020204" pitchFamily="34" charset="0"/>
              </a:rPr>
              <a:t>Data collection was done through electronic health records. Fisher’s exact and Student T tests were employed to ascertain significant relationship among mortality and critical care admissions measured against initial electrolyte result.</a:t>
            </a:r>
          </a:p>
        </p:txBody>
      </p:sp>
      <p:sp>
        <p:nvSpPr>
          <p:cNvPr id="20" name="Title 4"/>
          <p:cNvSpPr txBox="1">
            <a:spLocks/>
          </p:cNvSpPr>
          <p:nvPr/>
        </p:nvSpPr>
        <p:spPr>
          <a:xfrm>
            <a:off x="7684238" y="15340952"/>
            <a:ext cx="15042022" cy="1548172"/>
          </a:xfrm>
          <a:prstGeom prst="rect">
            <a:avLst/>
          </a:prstGeom>
        </p:spPr>
        <p:txBody>
          <a:bodyPr vert="horz" lIns="417643" tIns="208822" rIns="417643" bIns="208822" rtlCol="0" anchor="ctr">
            <a:noAutofit/>
          </a:bodyPr>
          <a:lstStyle>
            <a:lvl1pPr algn="ctr" defTabSz="4176431" rtl="0" eaLnBrk="1" latinLnBrk="0" hangingPunct="1">
              <a:spcBef>
                <a:spcPct val="0"/>
              </a:spcBef>
              <a:buNone/>
              <a:defRPr sz="20100" kern="1200">
                <a:solidFill>
                  <a:schemeClr val="tx1"/>
                </a:solidFill>
                <a:latin typeface="+mj-lt"/>
                <a:ea typeface="+mj-ea"/>
                <a:cs typeface="+mj-cs"/>
              </a:defRPr>
            </a:lvl1pPr>
          </a:lstStyle>
          <a:p>
            <a:r>
              <a:rPr lang="en-GB" sz="6600" b="1" dirty="0" smtClean="0">
                <a:solidFill>
                  <a:schemeClr val="accent5">
                    <a:lumMod val="75000"/>
                  </a:schemeClr>
                </a:solidFill>
              </a:rPr>
              <a:t>Results and Discussion</a:t>
            </a:r>
            <a:endParaRPr lang="en-GB" sz="6600" b="1" dirty="0">
              <a:solidFill>
                <a:schemeClr val="accent5">
                  <a:lumMod val="75000"/>
                </a:schemeClr>
              </a:solidFill>
            </a:endParaRPr>
          </a:p>
        </p:txBody>
      </p:sp>
      <p:sp>
        <p:nvSpPr>
          <p:cNvPr id="21" name="Rectangle 20"/>
          <p:cNvSpPr/>
          <p:nvPr/>
        </p:nvSpPr>
        <p:spPr>
          <a:xfrm>
            <a:off x="234331" y="16385068"/>
            <a:ext cx="14787598" cy="15881271"/>
          </a:xfrm>
          <a:prstGeom prst="rect">
            <a:avLst/>
          </a:prstGeom>
        </p:spPr>
        <p:txBody>
          <a:bodyPr wrap="square">
            <a:spAutoFit/>
          </a:bodyPr>
          <a:lstStyle/>
          <a:p>
            <a:pPr algn="just">
              <a:lnSpc>
                <a:spcPct val="150000"/>
              </a:lnSpc>
            </a:pPr>
            <a:r>
              <a:rPr lang="en-GB" sz="3600" dirty="0" smtClean="0">
                <a:latin typeface="Arial" panose="020B0604020202020204" pitchFamily="34" charset="0"/>
                <a:cs typeface="Arial" panose="020B0604020202020204" pitchFamily="34" charset="0"/>
              </a:rPr>
              <a:t>A </a:t>
            </a:r>
            <a:r>
              <a:rPr lang="en-GB" sz="3600" dirty="0">
                <a:latin typeface="Arial" panose="020B0604020202020204" pitchFamily="34" charset="0"/>
                <a:cs typeface="Arial" panose="020B0604020202020204" pitchFamily="34" charset="0"/>
              </a:rPr>
              <a:t>total of 481 patients were admitted.</a:t>
            </a:r>
          </a:p>
          <a:p>
            <a:pPr marL="571500" indent="-571500" algn="just">
              <a:lnSpc>
                <a:spcPct val="150000"/>
              </a:lnSpc>
              <a:buFont typeface="Arial" panose="020B0604020202020204" pitchFamily="34" charset="0"/>
              <a:buChar char="•"/>
            </a:pPr>
            <a:r>
              <a:rPr lang="en-GB" sz="3600" dirty="0" smtClean="0">
                <a:latin typeface="Arial" panose="020B0604020202020204" pitchFamily="34" charset="0"/>
                <a:cs typeface="Arial" panose="020B0604020202020204" pitchFamily="34" charset="0"/>
              </a:rPr>
              <a:t>197 </a:t>
            </a:r>
            <a:r>
              <a:rPr lang="en-GB" sz="3600" dirty="0">
                <a:latin typeface="Arial" panose="020B0604020202020204" pitchFamily="34" charset="0"/>
                <a:cs typeface="Arial" panose="020B0604020202020204" pitchFamily="34" charset="0"/>
              </a:rPr>
              <a:t>(41%) female and 284 (59%) male</a:t>
            </a:r>
          </a:p>
          <a:p>
            <a:pPr marL="571500" indent="-571500" algn="just">
              <a:lnSpc>
                <a:spcPct val="150000"/>
              </a:lnSpc>
              <a:buFont typeface="Arial" panose="020B0604020202020204" pitchFamily="34" charset="0"/>
              <a:buChar char="•"/>
            </a:pPr>
            <a:r>
              <a:rPr lang="en-GB" sz="3600" dirty="0">
                <a:latin typeface="Arial" panose="020B0604020202020204" pitchFamily="34" charset="0"/>
                <a:cs typeface="Arial" panose="020B0604020202020204" pitchFamily="34" charset="0"/>
              </a:rPr>
              <a:t>217 (45%) died due to COVID-19</a:t>
            </a:r>
          </a:p>
          <a:p>
            <a:pPr marL="571500" indent="-571500" algn="just">
              <a:lnSpc>
                <a:spcPct val="150000"/>
              </a:lnSpc>
              <a:buFont typeface="Arial" panose="020B0604020202020204" pitchFamily="34" charset="0"/>
              <a:buChar char="•"/>
            </a:pPr>
            <a:r>
              <a:rPr lang="en-GB" sz="3600" dirty="0">
                <a:latin typeface="Arial" panose="020B0604020202020204" pitchFamily="34" charset="0"/>
                <a:cs typeface="Arial" panose="020B0604020202020204" pitchFamily="34" charset="0"/>
              </a:rPr>
              <a:t>60 (12%) of patients were admitted to critical care</a:t>
            </a:r>
          </a:p>
          <a:p>
            <a:pPr marL="571500" indent="-571500" algn="just">
              <a:lnSpc>
                <a:spcPct val="150000"/>
              </a:lnSpc>
              <a:buFont typeface="Arial" panose="020B0604020202020204" pitchFamily="34" charset="0"/>
              <a:buChar char="•"/>
            </a:pPr>
            <a:r>
              <a:rPr lang="en-GB" sz="3600" dirty="0">
                <a:latin typeface="Arial" panose="020B0604020202020204" pitchFamily="34" charset="0"/>
                <a:cs typeface="Arial" panose="020B0604020202020204" pitchFamily="34" charset="0"/>
              </a:rPr>
              <a:t>Mean length of hospital admission: 11 days (range 1-69) </a:t>
            </a:r>
          </a:p>
          <a:p>
            <a:pPr marL="571500" indent="-571500" algn="just">
              <a:lnSpc>
                <a:spcPct val="150000"/>
              </a:lnSpc>
              <a:buFont typeface="Arial" panose="020B0604020202020204" pitchFamily="34" charset="0"/>
              <a:buChar char="•"/>
            </a:pPr>
            <a:r>
              <a:rPr lang="en-GB" sz="3600" dirty="0">
                <a:latin typeface="Arial" panose="020B0604020202020204" pitchFamily="34" charset="0"/>
                <a:cs typeface="Arial" panose="020B0604020202020204" pitchFamily="34" charset="0"/>
              </a:rPr>
              <a:t>Mean length of critical care admission: 11 days (range 1-54) </a:t>
            </a:r>
          </a:p>
          <a:p>
            <a:pPr algn="just">
              <a:lnSpc>
                <a:spcPct val="150000"/>
              </a:lnSpc>
            </a:pPr>
            <a:r>
              <a:rPr lang="en-GB" sz="3600" dirty="0" smtClean="0">
                <a:latin typeface="Arial" panose="020B0604020202020204" pitchFamily="34" charset="0"/>
                <a:cs typeface="Arial" panose="020B0604020202020204" pitchFamily="34" charset="0"/>
              </a:rPr>
              <a:t>Those </a:t>
            </a:r>
            <a:r>
              <a:rPr lang="en-GB" sz="3600" dirty="0">
                <a:latin typeface="Arial" panose="020B0604020202020204" pitchFamily="34" charset="0"/>
                <a:cs typeface="Arial" panose="020B0604020202020204" pitchFamily="34" charset="0"/>
              </a:rPr>
              <a:t>who were not admitted to critical care included patients who did not require critical care input during their admission, or were not clinically suitable for ventilation. </a:t>
            </a:r>
            <a:endParaRPr lang="en-GB" sz="3600" dirty="0" smtClean="0">
              <a:latin typeface="Arial" panose="020B0604020202020204" pitchFamily="34" charset="0"/>
              <a:cs typeface="Arial" panose="020B0604020202020204" pitchFamily="34" charset="0"/>
            </a:endParaRPr>
          </a:p>
          <a:p>
            <a:pPr algn="just">
              <a:lnSpc>
                <a:spcPct val="150000"/>
              </a:lnSpc>
            </a:pPr>
            <a:r>
              <a:rPr lang="en-GB" sz="3600" dirty="0">
                <a:latin typeface="Arial" panose="020B0604020202020204" pitchFamily="34" charset="0"/>
                <a:cs typeface="Arial" panose="020B0604020202020204" pitchFamily="34" charset="0"/>
              </a:rPr>
              <a:t>Derangement in chloride (P=0.0376), glucose (P= 0.0305), and potassium (P= 0.0235) on admission were significantly associated with increased mortality. </a:t>
            </a:r>
          </a:p>
          <a:p>
            <a:pPr algn="just">
              <a:lnSpc>
                <a:spcPct val="150000"/>
              </a:lnSpc>
            </a:pPr>
            <a:r>
              <a:rPr lang="en-GB" sz="3600" dirty="0">
                <a:latin typeface="Arial" panose="020B0604020202020204" pitchFamily="34" charset="0"/>
                <a:cs typeface="Arial" panose="020B0604020202020204" pitchFamily="34" charset="0"/>
              </a:rPr>
              <a:t>23% (111) of patients had acute kidney injury (AKI) on admission, which was significantly associated with mortality (p= 0.0003). </a:t>
            </a:r>
          </a:p>
          <a:p>
            <a:pPr algn="just">
              <a:lnSpc>
                <a:spcPct val="150000"/>
              </a:lnSpc>
            </a:pPr>
            <a:r>
              <a:rPr lang="en-GB" sz="3600" dirty="0">
                <a:latin typeface="Arial" panose="020B0604020202020204" pitchFamily="34" charset="0"/>
                <a:cs typeface="Arial" panose="020B0604020202020204" pitchFamily="34" charset="0"/>
              </a:rPr>
              <a:t>No statistically significant relationship was identified for critical care admission. </a:t>
            </a:r>
          </a:p>
          <a:p>
            <a:pPr algn="just">
              <a:lnSpc>
                <a:spcPct val="150000"/>
              </a:lnSpc>
            </a:pPr>
            <a:endParaRPr lang="en-GB" sz="3600" dirty="0" smtClean="0">
              <a:latin typeface="Arial" panose="020B0604020202020204" pitchFamily="34" charset="0"/>
              <a:cs typeface="Arial" panose="020B0604020202020204" pitchFamily="34" charset="0"/>
            </a:endParaRPr>
          </a:p>
          <a:p>
            <a:pPr algn="just">
              <a:lnSpc>
                <a:spcPct val="150000"/>
              </a:lnSpc>
            </a:pPr>
            <a:endParaRPr lang="en-GB" sz="3600" dirty="0">
              <a:latin typeface="Arial" panose="020B0604020202020204" pitchFamily="34" charset="0"/>
              <a:cs typeface="Arial" panose="020B0604020202020204" pitchFamily="34" charset="0"/>
            </a:endParaRPr>
          </a:p>
          <a:p>
            <a:pPr algn="just">
              <a:lnSpc>
                <a:spcPct val="150000"/>
              </a:lnSpc>
            </a:pPr>
            <a:endParaRPr lang="en-GB" sz="3600" dirty="0" smtClean="0">
              <a:latin typeface="Arial" panose="020B0604020202020204" pitchFamily="34" charset="0"/>
              <a:cs typeface="Arial" panose="020B0604020202020204" pitchFamily="34" charset="0"/>
            </a:endParaRPr>
          </a:p>
        </p:txBody>
      </p:sp>
      <p:pic>
        <p:nvPicPr>
          <p:cNvPr id="1028"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12063" r="8563" b="4293"/>
          <a:stretch/>
        </p:blipFill>
        <p:spPr bwMode="auto">
          <a:xfrm>
            <a:off x="18164323" y="28283931"/>
            <a:ext cx="10901823" cy="79134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Rectangle 23"/>
          <p:cNvSpPr/>
          <p:nvPr/>
        </p:nvSpPr>
        <p:spPr>
          <a:xfrm>
            <a:off x="17732275" y="36494083"/>
            <a:ext cx="14787597" cy="830997"/>
          </a:xfrm>
          <a:prstGeom prst="rect">
            <a:avLst/>
          </a:prstGeom>
        </p:spPr>
        <p:txBody>
          <a:bodyPr wrap="square">
            <a:spAutoFit/>
          </a:bodyPr>
          <a:lstStyle/>
          <a:p>
            <a:pPr algn="just">
              <a:lnSpc>
                <a:spcPct val="150000"/>
              </a:lnSpc>
            </a:pPr>
            <a:r>
              <a:rPr lang="en-GB" sz="3200" dirty="0" smtClean="0">
                <a:latin typeface="Arial" panose="020B0604020202020204" pitchFamily="34" charset="0"/>
                <a:cs typeface="Arial" panose="020B0604020202020204" pitchFamily="34" charset="0"/>
              </a:rPr>
              <a:t>Figure 1. Ethnicities of patients admitted with COVID-19.</a:t>
            </a:r>
            <a:endParaRPr lang="en-GB" sz="3200" dirty="0">
              <a:latin typeface="Arial" panose="020B0604020202020204" pitchFamily="34" charset="0"/>
              <a:cs typeface="Arial" panose="020B0604020202020204"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459098930"/>
              </p:ext>
            </p:extLst>
          </p:nvPr>
        </p:nvGraphicFramePr>
        <p:xfrm>
          <a:off x="361544" y="29772172"/>
          <a:ext cx="16777864" cy="11434290"/>
        </p:xfrm>
        <a:graphic>
          <a:graphicData uri="http://schemas.openxmlformats.org/drawingml/2006/table">
            <a:tbl>
              <a:tblPr firstRow="1" firstCol="1" bandRow="1">
                <a:tableStyleId>{7DF18680-E054-41AD-8BC1-D1AEF772440D}</a:tableStyleId>
              </a:tblPr>
              <a:tblGrid>
                <a:gridCol w="2701666"/>
                <a:gridCol w="2289231"/>
                <a:gridCol w="1300861"/>
                <a:gridCol w="1351598"/>
                <a:gridCol w="2941820"/>
                <a:gridCol w="3600400"/>
                <a:gridCol w="2592288"/>
              </a:tblGrid>
              <a:tr h="1558770">
                <a:tc gridSpan="2">
                  <a:txBody>
                    <a:bodyPr/>
                    <a:lstStyle/>
                    <a:p>
                      <a:pPr>
                        <a:spcAft>
                          <a:spcPts val="0"/>
                        </a:spcAft>
                      </a:pPr>
                      <a:r>
                        <a:rPr lang="en-GB" sz="3600" dirty="0">
                          <a:effectLst/>
                        </a:rPr>
                        <a:t> </a:t>
                      </a:r>
                      <a:endParaRPr lang="en-GB" sz="3600" dirty="0">
                        <a:effectLst/>
                        <a:latin typeface="Calibri"/>
                        <a:ea typeface="Calibri"/>
                        <a:cs typeface="Arial"/>
                      </a:endParaRPr>
                    </a:p>
                  </a:txBody>
                  <a:tcPr marL="0" marR="0" marT="0" marB="0" anchor="ctr">
                    <a:noFill/>
                  </a:tcPr>
                </a:tc>
                <a:tc hMerge="1">
                  <a:txBody>
                    <a:bodyPr/>
                    <a:lstStyle/>
                    <a:p>
                      <a:endParaRPr lang="en-GB"/>
                    </a:p>
                  </a:txBody>
                  <a:tcPr/>
                </a:tc>
                <a:tc>
                  <a:txBody>
                    <a:bodyPr/>
                    <a:lstStyle/>
                    <a:p>
                      <a:pPr algn="just">
                        <a:spcAft>
                          <a:spcPts val="0"/>
                        </a:spcAft>
                      </a:pPr>
                      <a:r>
                        <a:rPr lang="en-GB" sz="3600" dirty="0">
                          <a:effectLst/>
                        </a:rPr>
                        <a:t>Alive</a:t>
                      </a:r>
                      <a:endParaRPr lang="en-GB" sz="3600" dirty="0">
                        <a:effectLst/>
                        <a:latin typeface="Calibri"/>
                        <a:ea typeface="Calibri"/>
                        <a:cs typeface="Arial"/>
                      </a:endParaRPr>
                    </a:p>
                  </a:txBody>
                  <a:tcPr marL="68580" marR="68580" marT="0" marB="0" anchor="ctr"/>
                </a:tc>
                <a:tc>
                  <a:txBody>
                    <a:bodyPr/>
                    <a:lstStyle/>
                    <a:p>
                      <a:pPr algn="just">
                        <a:spcAft>
                          <a:spcPts val="0"/>
                        </a:spcAft>
                      </a:pPr>
                      <a:r>
                        <a:rPr lang="en-GB" sz="3600" dirty="0">
                          <a:effectLst/>
                        </a:rPr>
                        <a:t>Dead</a:t>
                      </a:r>
                      <a:endParaRPr lang="en-GB" sz="3600" dirty="0">
                        <a:effectLst/>
                        <a:latin typeface="Calibri"/>
                        <a:ea typeface="Calibri"/>
                        <a:cs typeface="Arial"/>
                      </a:endParaRPr>
                    </a:p>
                  </a:txBody>
                  <a:tcPr marL="68580" marR="68580" marT="0" marB="0" anchor="ctr"/>
                </a:tc>
                <a:tc>
                  <a:txBody>
                    <a:bodyPr/>
                    <a:lstStyle/>
                    <a:p>
                      <a:pPr algn="just">
                        <a:spcAft>
                          <a:spcPts val="0"/>
                        </a:spcAft>
                      </a:pPr>
                      <a:r>
                        <a:rPr lang="en-GB" sz="3600" dirty="0">
                          <a:effectLst/>
                        </a:rPr>
                        <a:t>Critical Care Admission</a:t>
                      </a:r>
                      <a:endParaRPr lang="en-GB" sz="3600" dirty="0">
                        <a:effectLst/>
                        <a:latin typeface="Calibri"/>
                        <a:ea typeface="Calibri"/>
                        <a:cs typeface="Arial"/>
                      </a:endParaRPr>
                    </a:p>
                  </a:txBody>
                  <a:tcPr marL="68580" marR="68580" marT="0" marB="0" anchor="ctr"/>
                </a:tc>
                <a:tc>
                  <a:txBody>
                    <a:bodyPr/>
                    <a:lstStyle/>
                    <a:p>
                      <a:pPr algn="just">
                        <a:spcAft>
                          <a:spcPts val="0"/>
                        </a:spcAft>
                      </a:pPr>
                      <a:r>
                        <a:rPr lang="en-GB" sz="3600" dirty="0">
                          <a:effectLst/>
                        </a:rPr>
                        <a:t>No Critical Care Admission</a:t>
                      </a:r>
                      <a:endParaRPr lang="en-GB" sz="3600" dirty="0">
                        <a:effectLst/>
                        <a:latin typeface="Calibri"/>
                        <a:ea typeface="Calibri"/>
                        <a:cs typeface="Arial"/>
                      </a:endParaRPr>
                    </a:p>
                  </a:txBody>
                  <a:tcPr marL="68580" marR="68580" marT="0" marB="0" anchor="ctr"/>
                </a:tc>
                <a:tc>
                  <a:txBody>
                    <a:bodyPr/>
                    <a:lstStyle/>
                    <a:p>
                      <a:pPr algn="just">
                        <a:spcAft>
                          <a:spcPts val="0"/>
                        </a:spcAft>
                      </a:pPr>
                      <a:r>
                        <a:rPr lang="en-GB" sz="3600" dirty="0">
                          <a:effectLst/>
                        </a:rPr>
                        <a:t>Total no. of patients</a:t>
                      </a:r>
                      <a:endParaRPr lang="en-GB" sz="3600" dirty="0">
                        <a:effectLst/>
                        <a:latin typeface="Calibri"/>
                        <a:ea typeface="Calibri"/>
                        <a:cs typeface="Arial"/>
                      </a:endParaRPr>
                    </a:p>
                  </a:txBody>
                  <a:tcPr marL="68580" marR="68580" marT="0" marB="0" anchor="ctr"/>
                </a:tc>
              </a:tr>
              <a:tr h="519590">
                <a:tc rowSpan="2">
                  <a:txBody>
                    <a:bodyPr/>
                    <a:lstStyle/>
                    <a:p>
                      <a:pPr algn="just">
                        <a:spcAft>
                          <a:spcPts val="0"/>
                        </a:spcAft>
                      </a:pPr>
                      <a:r>
                        <a:rPr lang="en-GB" sz="3600">
                          <a:effectLst/>
                        </a:rPr>
                        <a:t>Chloride</a:t>
                      </a:r>
                    </a:p>
                    <a:p>
                      <a:pPr algn="just">
                        <a:spcAft>
                          <a:spcPts val="0"/>
                        </a:spcAft>
                      </a:pPr>
                      <a:r>
                        <a:rPr lang="en-GB" sz="3600">
                          <a:effectLst/>
                        </a:rPr>
                        <a:t>n=445</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199</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151</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48</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302</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350</a:t>
                      </a:r>
                      <a:endParaRPr lang="en-GB" sz="3600">
                        <a:effectLst/>
                        <a:latin typeface="Calibri"/>
                        <a:ea typeface="Calibri"/>
                        <a:cs typeface="Arial"/>
                      </a:endParaRPr>
                    </a:p>
                  </a:txBody>
                  <a:tcPr marL="68580" marR="68580" marT="0" marB="0" anchor="ctr"/>
                </a:tc>
              </a:tr>
              <a:tr h="519590">
                <a:tc vMerge="1">
                  <a:txBody>
                    <a:bodyPr/>
                    <a:lstStyle/>
                    <a:p>
                      <a:endParaRPr lang="en-GB"/>
                    </a:p>
                  </a:txBody>
                  <a:tcPr/>
                </a:tc>
                <a:tc>
                  <a:txBody>
                    <a:bodyPr/>
                    <a:lstStyle/>
                    <a:p>
                      <a:pPr algn="just">
                        <a:spcAft>
                          <a:spcPts val="0"/>
                        </a:spcAft>
                      </a:pPr>
                      <a:r>
                        <a:rPr lang="en-GB" sz="3600">
                          <a:effectLst/>
                        </a:rPr>
                        <a:t>Abnormal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39</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56</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12</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83</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dirty="0">
                          <a:effectLst/>
                        </a:rPr>
                        <a:t>95</a:t>
                      </a:r>
                      <a:endParaRPr lang="en-GB" sz="3600" dirty="0">
                        <a:effectLst/>
                        <a:latin typeface="Calibri"/>
                        <a:ea typeface="Calibri"/>
                        <a:cs typeface="Arial"/>
                      </a:endParaRPr>
                    </a:p>
                  </a:txBody>
                  <a:tcPr marL="68580" marR="68580" marT="0" marB="0" anchor="ctr"/>
                </a:tc>
              </a:tr>
              <a:tr h="519590">
                <a:tc rowSpan="2">
                  <a:txBody>
                    <a:bodyPr/>
                    <a:lstStyle/>
                    <a:p>
                      <a:pPr algn="just">
                        <a:spcAft>
                          <a:spcPts val="0"/>
                        </a:spcAft>
                      </a:pPr>
                      <a:r>
                        <a:rPr lang="en-GB" sz="3600">
                          <a:effectLst/>
                        </a:rPr>
                        <a:t>Glucose</a:t>
                      </a:r>
                    </a:p>
                    <a:p>
                      <a:pPr algn="just">
                        <a:spcAft>
                          <a:spcPts val="0"/>
                        </a:spcAft>
                      </a:pPr>
                      <a:r>
                        <a:rPr lang="en-GB" sz="3600">
                          <a:effectLst/>
                        </a:rPr>
                        <a:t>n=444</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208</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155</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45</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dirty="0">
                          <a:effectLst/>
                        </a:rPr>
                        <a:t>318</a:t>
                      </a:r>
                      <a:endParaRPr lang="en-GB" sz="3600" dirty="0">
                        <a:effectLst/>
                        <a:latin typeface="Calibri"/>
                        <a:ea typeface="Calibri"/>
                        <a:cs typeface="Arial"/>
                      </a:endParaRPr>
                    </a:p>
                  </a:txBody>
                  <a:tcPr marL="68580" marR="68580" marT="0" marB="0" anchor="ctr"/>
                </a:tc>
                <a:tc>
                  <a:txBody>
                    <a:bodyPr/>
                    <a:lstStyle/>
                    <a:p>
                      <a:pPr algn="just">
                        <a:spcAft>
                          <a:spcPts val="0"/>
                        </a:spcAft>
                      </a:pPr>
                      <a:r>
                        <a:rPr lang="en-GB" sz="3600">
                          <a:effectLst/>
                        </a:rPr>
                        <a:t>363</a:t>
                      </a:r>
                      <a:endParaRPr lang="en-GB" sz="3600">
                        <a:effectLst/>
                        <a:latin typeface="Calibri"/>
                        <a:ea typeface="Calibri"/>
                        <a:cs typeface="Arial"/>
                      </a:endParaRPr>
                    </a:p>
                  </a:txBody>
                  <a:tcPr marL="68580" marR="68580" marT="0" marB="0" anchor="ctr"/>
                </a:tc>
              </a:tr>
              <a:tr h="519590">
                <a:tc vMerge="1">
                  <a:txBody>
                    <a:bodyPr/>
                    <a:lstStyle/>
                    <a:p>
                      <a:endParaRPr lang="en-GB"/>
                    </a:p>
                  </a:txBody>
                  <a:tcPr/>
                </a:tc>
                <a:tc>
                  <a:txBody>
                    <a:bodyPr/>
                    <a:lstStyle/>
                    <a:p>
                      <a:pPr algn="just">
                        <a:spcAft>
                          <a:spcPts val="0"/>
                        </a:spcAft>
                      </a:pPr>
                      <a:r>
                        <a:rPr lang="en-GB" sz="3600">
                          <a:effectLst/>
                        </a:rPr>
                        <a:t>Abnormal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30</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51</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15</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66</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81</a:t>
                      </a:r>
                      <a:endParaRPr lang="en-GB" sz="3600">
                        <a:effectLst/>
                        <a:latin typeface="Calibri"/>
                        <a:ea typeface="Calibri"/>
                        <a:cs typeface="Arial"/>
                      </a:endParaRPr>
                    </a:p>
                  </a:txBody>
                  <a:tcPr marL="68580" marR="68580" marT="0" marB="0" anchor="ctr"/>
                </a:tc>
              </a:tr>
              <a:tr h="519590">
                <a:tc rowSpan="2">
                  <a:txBody>
                    <a:bodyPr/>
                    <a:lstStyle/>
                    <a:p>
                      <a:pPr algn="just">
                        <a:spcAft>
                          <a:spcPts val="0"/>
                        </a:spcAft>
                      </a:pPr>
                      <a:r>
                        <a:rPr lang="en-GB" sz="3600">
                          <a:effectLst/>
                        </a:rPr>
                        <a:t>Lactate</a:t>
                      </a:r>
                    </a:p>
                    <a:p>
                      <a:pPr algn="just">
                        <a:spcAft>
                          <a:spcPts val="0"/>
                        </a:spcAft>
                      </a:pPr>
                      <a:r>
                        <a:rPr lang="en-GB" sz="3600">
                          <a:effectLst/>
                        </a:rPr>
                        <a:t>n=443</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206</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178</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50</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334</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384</a:t>
                      </a:r>
                      <a:endParaRPr lang="en-GB" sz="3600">
                        <a:effectLst/>
                        <a:latin typeface="Calibri"/>
                        <a:ea typeface="Calibri"/>
                        <a:cs typeface="Arial"/>
                      </a:endParaRPr>
                    </a:p>
                  </a:txBody>
                  <a:tcPr marL="68580" marR="68580" marT="0" marB="0" anchor="ctr"/>
                </a:tc>
              </a:tr>
              <a:tr h="519590">
                <a:tc vMerge="1">
                  <a:txBody>
                    <a:bodyPr/>
                    <a:lstStyle/>
                    <a:p>
                      <a:endParaRPr lang="en-GB"/>
                    </a:p>
                  </a:txBody>
                  <a:tcPr/>
                </a:tc>
                <a:tc>
                  <a:txBody>
                    <a:bodyPr/>
                    <a:lstStyle/>
                    <a:p>
                      <a:pPr algn="just">
                        <a:spcAft>
                          <a:spcPts val="0"/>
                        </a:spcAft>
                      </a:pPr>
                      <a:r>
                        <a:rPr lang="en-GB" sz="3600">
                          <a:effectLst/>
                        </a:rPr>
                        <a:t>Abnormal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32</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27</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9</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50</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59</a:t>
                      </a:r>
                      <a:endParaRPr lang="en-GB" sz="3600">
                        <a:effectLst/>
                        <a:latin typeface="Calibri"/>
                        <a:ea typeface="Calibri"/>
                        <a:cs typeface="Arial"/>
                      </a:endParaRPr>
                    </a:p>
                  </a:txBody>
                  <a:tcPr marL="68580" marR="68580" marT="0" marB="0" anchor="ctr"/>
                </a:tc>
              </a:tr>
              <a:tr h="519590">
                <a:tc rowSpan="2">
                  <a:txBody>
                    <a:bodyPr/>
                    <a:lstStyle/>
                    <a:p>
                      <a:pPr algn="just">
                        <a:spcAft>
                          <a:spcPts val="0"/>
                        </a:spcAft>
                      </a:pPr>
                      <a:r>
                        <a:rPr lang="en-GB" sz="3600">
                          <a:effectLst/>
                        </a:rPr>
                        <a:t>Bicarbonate</a:t>
                      </a:r>
                    </a:p>
                    <a:p>
                      <a:pPr algn="just">
                        <a:spcAft>
                          <a:spcPts val="0"/>
                        </a:spcAft>
                      </a:pPr>
                      <a:r>
                        <a:rPr lang="en-GB" sz="3600">
                          <a:effectLst/>
                        </a:rPr>
                        <a:t>n=371</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166</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116</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45</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dirty="0">
                          <a:effectLst/>
                        </a:rPr>
                        <a:t>237</a:t>
                      </a:r>
                      <a:endParaRPr lang="en-GB" sz="3600" dirty="0">
                        <a:effectLst/>
                        <a:latin typeface="Calibri"/>
                        <a:ea typeface="Calibri"/>
                        <a:cs typeface="Arial"/>
                      </a:endParaRPr>
                    </a:p>
                  </a:txBody>
                  <a:tcPr marL="68580" marR="68580" marT="0" marB="0" anchor="ctr"/>
                </a:tc>
                <a:tc>
                  <a:txBody>
                    <a:bodyPr/>
                    <a:lstStyle/>
                    <a:p>
                      <a:pPr algn="just">
                        <a:spcAft>
                          <a:spcPts val="0"/>
                        </a:spcAft>
                      </a:pPr>
                      <a:r>
                        <a:rPr lang="en-GB" sz="3600">
                          <a:effectLst/>
                        </a:rPr>
                        <a:t>282</a:t>
                      </a:r>
                      <a:endParaRPr lang="en-GB" sz="3600">
                        <a:effectLst/>
                        <a:latin typeface="Calibri"/>
                        <a:ea typeface="Calibri"/>
                        <a:cs typeface="Arial"/>
                      </a:endParaRPr>
                    </a:p>
                  </a:txBody>
                  <a:tcPr marL="68580" marR="68580" marT="0" marB="0" anchor="ctr"/>
                </a:tc>
              </a:tr>
              <a:tr h="519590">
                <a:tc vMerge="1">
                  <a:txBody>
                    <a:bodyPr/>
                    <a:lstStyle/>
                    <a:p>
                      <a:endParaRPr lang="en-GB"/>
                    </a:p>
                  </a:txBody>
                  <a:tcPr/>
                </a:tc>
                <a:tc>
                  <a:txBody>
                    <a:bodyPr/>
                    <a:lstStyle/>
                    <a:p>
                      <a:pPr algn="just">
                        <a:spcAft>
                          <a:spcPts val="0"/>
                        </a:spcAft>
                      </a:pPr>
                      <a:r>
                        <a:rPr lang="en-GB" sz="3600">
                          <a:effectLst/>
                        </a:rPr>
                        <a:t>Abnormal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33</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56</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9</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80</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89</a:t>
                      </a:r>
                      <a:endParaRPr lang="en-GB" sz="3600">
                        <a:effectLst/>
                        <a:latin typeface="Calibri"/>
                        <a:ea typeface="Calibri"/>
                        <a:cs typeface="Arial"/>
                      </a:endParaRPr>
                    </a:p>
                  </a:txBody>
                  <a:tcPr marL="68580" marR="68580" marT="0" marB="0" anchor="ctr"/>
                </a:tc>
              </a:tr>
              <a:tr h="519590">
                <a:tc rowSpan="2">
                  <a:txBody>
                    <a:bodyPr/>
                    <a:lstStyle/>
                    <a:p>
                      <a:pPr algn="just">
                        <a:spcAft>
                          <a:spcPts val="0"/>
                        </a:spcAft>
                      </a:pPr>
                      <a:r>
                        <a:rPr lang="en-GB" sz="3600">
                          <a:effectLst/>
                        </a:rPr>
                        <a:t>Phosphate</a:t>
                      </a:r>
                    </a:p>
                    <a:p>
                      <a:pPr algn="just">
                        <a:spcAft>
                          <a:spcPts val="0"/>
                        </a:spcAft>
                      </a:pPr>
                      <a:r>
                        <a:rPr lang="en-GB" sz="3600">
                          <a:effectLst/>
                        </a:rPr>
                        <a:t>n=383</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143</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107</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39</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211</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250</a:t>
                      </a:r>
                      <a:endParaRPr lang="en-GB" sz="3600">
                        <a:effectLst/>
                        <a:latin typeface="Calibri"/>
                        <a:ea typeface="Calibri"/>
                        <a:cs typeface="Arial"/>
                      </a:endParaRPr>
                    </a:p>
                  </a:txBody>
                  <a:tcPr marL="68580" marR="68580" marT="0" marB="0" anchor="ctr"/>
                </a:tc>
              </a:tr>
              <a:tr h="519590">
                <a:tc vMerge="1">
                  <a:txBody>
                    <a:bodyPr/>
                    <a:lstStyle/>
                    <a:p>
                      <a:endParaRPr lang="en-GB"/>
                    </a:p>
                  </a:txBody>
                  <a:tcPr/>
                </a:tc>
                <a:tc>
                  <a:txBody>
                    <a:bodyPr/>
                    <a:lstStyle/>
                    <a:p>
                      <a:pPr algn="just">
                        <a:spcAft>
                          <a:spcPts val="0"/>
                        </a:spcAft>
                      </a:pPr>
                      <a:r>
                        <a:rPr lang="en-GB" sz="3600">
                          <a:effectLst/>
                        </a:rPr>
                        <a:t>Abnormal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64</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69</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21</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112</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133</a:t>
                      </a:r>
                      <a:endParaRPr lang="en-GB" sz="3600">
                        <a:effectLst/>
                        <a:latin typeface="Calibri"/>
                        <a:ea typeface="Calibri"/>
                        <a:cs typeface="Arial"/>
                      </a:endParaRPr>
                    </a:p>
                  </a:txBody>
                  <a:tcPr marL="68580" marR="68580" marT="0" marB="0" anchor="ctr"/>
                </a:tc>
              </a:tr>
              <a:tr h="519590">
                <a:tc rowSpan="2">
                  <a:txBody>
                    <a:bodyPr/>
                    <a:lstStyle/>
                    <a:p>
                      <a:pPr algn="just">
                        <a:spcAft>
                          <a:spcPts val="0"/>
                        </a:spcAft>
                      </a:pPr>
                      <a:r>
                        <a:rPr lang="en-GB" sz="3600" dirty="0">
                          <a:effectLst/>
                        </a:rPr>
                        <a:t>Magnesium</a:t>
                      </a:r>
                    </a:p>
                    <a:p>
                      <a:pPr algn="just">
                        <a:spcAft>
                          <a:spcPts val="0"/>
                        </a:spcAft>
                      </a:pPr>
                      <a:r>
                        <a:rPr lang="en-GB" sz="3600" dirty="0">
                          <a:effectLst/>
                        </a:rPr>
                        <a:t>n=389</a:t>
                      </a:r>
                      <a:endParaRPr lang="en-GB" sz="3600" dirty="0">
                        <a:effectLst/>
                        <a:latin typeface="Calibri"/>
                        <a:ea typeface="Calibri"/>
                        <a:cs typeface="Arial"/>
                      </a:endParaRPr>
                    </a:p>
                  </a:txBody>
                  <a:tcPr marL="68580" marR="68580" marT="0" marB="0" anchor="ctr"/>
                </a:tc>
                <a:tc>
                  <a:txBody>
                    <a:bodyPr/>
                    <a:lstStyle/>
                    <a:p>
                      <a:pPr algn="just">
                        <a:spcAft>
                          <a:spcPts val="0"/>
                        </a:spcAft>
                      </a:pPr>
                      <a:r>
                        <a:rPr lang="en-GB" sz="3600">
                          <a:effectLst/>
                        </a:rPr>
                        <a:t>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169</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123</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38</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254</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292</a:t>
                      </a:r>
                      <a:endParaRPr lang="en-GB" sz="3600">
                        <a:effectLst/>
                        <a:latin typeface="Calibri"/>
                        <a:ea typeface="Calibri"/>
                        <a:cs typeface="Arial"/>
                      </a:endParaRPr>
                    </a:p>
                  </a:txBody>
                  <a:tcPr marL="68580" marR="68580" marT="0" marB="0" anchor="ctr"/>
                </a:tc>
              </a:tr>
              <a:tr h="519590">
                <a:tc vMerge="1">
                  <a:txBody>
                    <a:bodyPr/>
                    <a:lstStyle/>
                    <a:p>
                      <a:endParaRPr lang="en-GB"/>
                    </a:p>
                  </a:txBody>
                  <a:tcPr/>
                </a:tc>
                <a:tc>
                  <a:txBody>
                    <a:bodyPr/>
                    <a:lstStyle/>
                    <a:p>
                      <a:pPr algn="just">
                        <a:spcAft>
                          <a:spcPts val="0"/>
                        </a:spcAft>
                      </a:pPr>
                      <a:r>
                        <a:rPr lang="en-GB" sz="3600">
                          <a:effectLst/>
                        </a:rPr>
                        <a:t>Abnormal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40</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57</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22</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75</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dirty="0">
                          <a:effectLst/>
                        </a:rPr>
                        <a:t>97</a:t>
                      </a:r>
                      <a:endParaRPr lang="en-GB" sz="3600" dirty="0">
                        <a:effectLst/>
                        <a:latin typeface="Calibri"/>
                        <a:ea typeface="Calibri"/>
                        <a:cs typeface="Arial"/>
                      </a:endParaRPr>
                    </a:p>
                  </a:txBody>
                  <a:tcPr marL="68580" marR="68580" marT="0" marB="0" anchor="ctr"/>
                </a:tc>
              </a:tr>
              <a:tr h="519590">
                <a:tc rowSpan="2">
                  <a:txBody>
                    <a:bodyPr/>
                    <a:lstStyle/>
                    <a:p>
                      <a:pPr algn="just">
                        <a:spcAft>
                          <a:spcPts val="0"/>
                        </a:spcAft>
                      </a:pPr>
                      <a:r>
                        <a:rPr lang="en-GB" sz="3600">
                          <a:effectLst/>
                        </a:rPr>
                        <a:t>Sodium</a:t>
                      </a:r>
                    </a:p>
                    <a:p>
                      <a:pPr algn="just">
                        <a:spcAft>
                          <a:spcPts val="0"/>
                        </a:spcAft>
                      </a:pPr>
                      <a:r>
                        <a:rPr lang="en-GB" sz="3600">
                          <a:effectLst/>
                        </a:rPr>
                        <a:t>n=479</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211</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161</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50</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322</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372</a:t>
                      </a:r>
                      <a:endParaRPr lang="en-GB" sz="3600">
                        <a:effectLst/>
                        <a:latin typeface="Calibri"/>
                        <a:ea typeface="Calibri"/>
                        <a:cs typeface="Arial"/>
                      </a:endParaRPr>
                    </a:p>
                  </a:txBody>
                  <a:tcPr marL="68580" marR="68580" marT="0" marB="0" anchor="ctr"/>
                </a:tc>
              </a:tr>
              <a:tr h="519590">
                <a:tc vMerge="1">
                  <a:txBody>
                    <a:bodyPr/>
                    <a:lstStyle/>
                    <a:p>
                      <a:endParaRPr lang="en-GB"/>
                    </a:p>
                  </a:txBody>
                  <a:tcPr/>
                </a:tc>
                <a:tc>
                  <a:txBody>
                    <a:bodyPr/>
                    <a:lstStyle/>
                    <a:p>
                      <a:pPr algn="just">
                        <a:spcAft>
                          <a:spcPts val="0"/>
                        </a:spcAft>
                      </a:pPr>
                      <a:r>
                        <a:rPr lang="en-GB" sz="3600">
                          <a:effectLst/>
                        </a:rPr>
                        <a:t>Abnormal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51</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56</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10</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97</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107</a:t>
                      </a:r>
                      <a:endParaRPr lang="en-GB" sz="3600">
                        <a:effectLst/>
                        <a:latin typeface="Calibri"/>
                        <a:ea typeface="Calibri"/>
                        <a:cs typeface="Arial"/>
                      </a:endParaRPr>
                    </a:p>
                  </a:txBody>
                  <a:tcPr marL="68580" marR="68580" marT="0" marB="0" anchor="ctr"/>
                </a:tc>
              </a:tr>
              <a:tr h="519590">
                <a:tc rowSpan="2">
                  <a:txBody>
                    <a:bodyPr/>
                    <a:lstStyle/>
                    <a:p>
                      <a:pPr algn="just">
                        <a:spcAft>
                          <a:spcPts val="0"/>
                        </a:spcAft>
                      </a:pPr>
                      <a:r>
                        <a:rPr lang="en-GB" sz="3600">
                          <a:effectLst/>
                        </a:rPr>
                        <a:t>Potassium</a:t>
                      </a:r>
                    </a:p>
                    <a:p>
                      <a:pPr algn="just">
                        <a:spcAft>
                          <a:spcPts val="0"/>
                        </a:spcAft>
                      </a:pPr>
                      <a:r>
                        <a:rPr lang="en-GB" sz="3600">
                          <a:effectLst/>
                        </a:rPr>
                        <a:t>n=476</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234</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180</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54</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360</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dirty="0">
                          <a:effectLst/>
                        </a:rPr>
                        <a:t>414</a:t>
                      </a:r>
                      <a:endParaRPr lang="en-GB" sz="3600" dirty="0">
                        <a:effectLst/>
                        <a:latin typeface="Calibri"/>
                        <a:ea typeface="Calibri"/>
                        <a:cs typeface="Arial"/>
                      </a:endParaRPr>
                    </a:p>
                  </a:txBody>
                  <a:tcPr marL="68580" marR="68580" marT="0" marB="0" anchor="ctr"/>
                </a:tc>
              </a:tr>
              <a:tr h="519590">
                <a:tc vMerge="1">
                  <a:txBody>
                    <a:bodyPr/>
                    <a:lstStyle/>
                    <a:p>
                      <a:endParaRPr lang="en-GB"/>
                    </a:p>
                  </a:txBody>
                  <a:tcPr/>
                </a:tc>
                <a:tc>
                  <a:txBody>
                    <a:bodyPr/>
                    <a:lstStyle/>
                    <a:p>
                      <a:pPr algn="just">
                        <a:spcAft>
                          <a:spcPts val="0"/>
                        </a:spcAft>
                      </a:pPr>
                      <a:r>
                        <a:rPr lang="en-GB" sz="3600">
                          <a:effectLst/>
                        </a:rPr>
                        <a:t>Abnormal</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26</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36</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6</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56</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62</a:t>
                      </a:r>
                      <a:endParaRPr lang="en-GB" sz="3600">
                        <a:effectLst/>
                        <a:latin typeface="Calibri"/>
                        <a:ea typeface="Calibri"/>
                        <a:cs typeface="Arial"/>
                      </a:endParaRPr>
                    </a:p>
                  </a:txBody>
                  <a:tcPr marL="68580" marR="68580" marT="0" marB="0" anchor="ctr"/>
                </a:tc>
              </a:tr>
              <a:tr h="519590">
                <a:tc rowSpan="2">
                  <a:txBody>
                    <a:bodyPr/>
                    <a:lstStyle/>
                    <a:p>
                      <a:pPr algn="just">
                        <a:spcAft>
                          <a:spcPts val="0"/>
                        </a:spcAft>
                      </a:pPr>
                      <a:r>
                        <a:rPr lang="en-GB" sz="3600" dirty="0">
                          <a:effectLst/>
                        </a:rPr>
                        <a:t>AKI</a:t>
                      </a:r>
                    </a:p>
                    <a:p>
                      <a:pPr algn="just">
                        <a:spcAft>
                          <a:spcPts val="0"/>
                        </a:spcAft>
                      </a:pPr>
                      <a:r>
                        <a:rPr lang="en-GB" sz="3600" dirty="0">
                          <a:effectLst/>
                        </a:rPr>
                        <a:t>n=478</a:t>
                      </a:r>
                      <a:endParaRPr lang="en-GB" sz="3600" dirty="0">
                        <a:effectLst/>
                        <a:latin typeface="Calibri"/>
                        <a:ea typeface="Calibri"/>
                        <a:cs typeface="Arial"/>
                      </a:endParaRPr>
                    </a:p>
                  </a:txBody>
                  <a:tcPr marL="68580" marR="68580" marT="0" marB="0" anchor="ctr"/>
                </a:tc>
                <a:tc>
                  <a:txBody>
                    <a:bodyPr/>
                    <a:lstStyle/>
                    <a:p>
                      <a:pPr algn="just">
                        <a:spcAft>
                          <a:spcPts val="0"/>
                        </a:spcAft>
                      </a:pPr>
                      <a:r>
                        <a:rPr lang="en-GB" sz="3600">
                          <a:effectLst/>
                        </a:rPr>
                        <a:t>No</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218</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149</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43</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324</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367</a:t>
                      </a:r>
                      <a:endParaRPr lang="en-GB" sz="3600">
                        <a:effectLst/>
                        <a:latin typeface="Calibri"/>
                        <a:ea typeface="Calibri"/>
                        <a:cs typeface="Arial"/>
                      </a:endParaRPr>
                    </a:p>
                  </a:txBody>
                  <a:tcPr marL="68580" marR="68580" marT="0" marB="0" anchor="ctr"/>
                </a:tc>
              </a:tr>
              <a:tr h="519590">
                <a:tc vMerge="1">
                  <a:txBody>
                    <a:bodyPr/>
                    <a:lstStyle/>
                    <a:p>
                      <a:endParaRPr lang="en-GB"/>
                    </a:p>
                  </a:txBody>
                  <a:tcPr/>
                </a:tc>
                <a:tc>
                  <a:txBody>
                    <a:bodyPr/>
                    <a:lstStyle/>
                    <a:p>
                      <a:pPr algn="just">
                        <a:spcAft>
                          <a:spcPts val="0"/>
                        </a:spcAft>
                      </a:pPr>
                      <a:r>
                        <a:rPr lang="en-GB" sz="3600" dirty="0">
                          <a:effectLst/>
                        </a:rPr>
                        <a:t>Yes</a:t>
                      </a:r>
                      <a:endParaRPr lang="en-GB" sz="3600" dirty="0">
                        <a:effectLst/>
                        <a:latin typeface="Calibri"/>
                        <a:ea typeface="Calibri"/>
                        <a:cs typeface="Arial"/>
                      </a:endParaRPr>
                    </a:p>
                  </a:txBody>
                  <a:tcPr marL="68580" marR="68580" marT="0" marB="0" anchor="ctr"/>
                </a:tc>
                <a:tc>
                  <a:txBody>
                    <a:bodyPr/>
                    <a:lstStyle/>
                    <a:p>
                      <a:pPr algn="just">
                        <a:spcAft>
                          <a:spcPts val="0"/>
                        </a:spcAft>
                      </a:pPr>
                      <a:r>
                        <a:rPr lang="en-GB" sz="3600">
                          <a:effectLst/>
                        </a:rPr>
                        <a:t>44</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dirty="0">
                          <a:effectLst/>
                        </a:rPr>
                        <a:t>67</a:t>
                      </a:r>
                      <a:endParaRPr lang="en-GB" sz="3600" dirty="0">
                        <a:effectLst/>
                        <a:latin typeface="Calibri"/>
                        <a:ea typeface="Calibri"/>
                        <a:cs typeface="Arial"/>
                      </a:endParaRPr>
                    </a:p>
                  </a:txBody>
                  <a:tcPr marL="68580" marR="68580" marT="0" marB="0" anchor="ctr"/>
                </a:tc>
                <a:tc>
                  <a:txBody>
                    <a:bodyPr/>
                    <a:lstStyle/>
                    <a:p>
                      <a:pPr algn="just">
                        <a:spcAft>
                          <a:spcPts val="0"/>
                        </a:spcAft>
                      </a:pPr>
                      <a:r>
                        <a:rPr lang="en-GB" sz="3600">
                          <a:effectLst/>
                        </a:rPr>
                        <a:t>17</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a:effectLst/>
                        </a:rPr>
                        <a:t>94</a:t>
                      </a:r>
                      <a:endParaRPr lang="en-GB" sz="3600">
                        <a:effectLst/>
                        <a:latin typeface="Calibri"/>
                        <a:ea typeface="Calibri"/>
                        <a:cs typeface="Arial"/>
                      </a:endParaRPr>
                    </a:p>
                  </a:txBody>
                  <a:tcPr marL="68580" marR="68580" marT="0" marB="0" anchor="ctr"/>
                </a:tc>
                <a:tc>
                  <a:txBody>
                    <a:bodyPr/>
                    <a:lstStyle/>
                    <a:p>
                      <a:pPr algn="just">
                        <a:spcAft>
                          <a:spcPts val="0"/>
                        </a:spcAft>
                      </a:pPr>
                      <a:r>
                        <a:rPr lang="en-GB" sz="3600" dirty="0">
                          <a:effectLst/>
                        </a:rPr>
                        <a:t>111</a:t>
                      </a:r>
                      <a:endParaRPr lang="en-GB" sz="3600" dirty="0">
                        <a:effectLst/>
                        <a:latin typeface="Calibri"/>
                        <a:ea typeface="Calibri"/>
                        <a:cs typeface="Arial"/>
                      </a:endParaRPr>
                    </a:p>
                  </a:txBody>
                  <a:tcPr marL="68580" marR="68580" marT="0" marB="0" anchor="ctr"/>
                </a:tc>
              </a:tr>
            </a:tbl>
          </a:graphicData>
        </a:graphic>
      </p:graphicFrame>
      <p:sp>
        <p:nvSpPr>
          <p:cNvPr id="17" name="Rectangle 16"/>
          <p:cNvSpPr/>
          <p:nvPr/>
        </p:nvSpPr>
        <p:spPr>
          <a:xfrm>
            <a:off x="361544" y="41140709"/>
            <a:ext cx="16722659" cy="2400657"/>
          </a:xfrm>
          <a:prstGeom prst="rect">
            <a:avLst/>
          </a:prstGeom>
        </p:spPr>
        <p:txBody>
          <a:bodyPr wrap="square">
            <a:spAutoFit/>
          </a:bodyPr>
          <a:lstStyle/>
          <a:p>
            <a:pPr algn="just">
              <a:lnSpc>
                <a:spcPct val="150000"/>
              </a:lnSpc>
            </a:pPr>
            <a:r>
              <a:rPr lang="en-GB" sz="3200" dirty="0" smtClean="0">
                <a:latin typeface="Arial" panose="020B0604020202020204" pitchFamily="34" charset="0"/>
                <a:cs typeface="Arial" panose="020B0604020202020204" pitchFamily="34" charset="0"/>
              </a:rPr>
              <a:t>Table 1.All parameters studied, categorised into normal or abnormal reading on admission, with outcomes measured: mortality and critical care admission. </a:t>
            </a:r>
            <a:endParaRPr lang="en-GB" sz="3200" dirty="0">
              <a:latin typeface="Arial" panose="020B0604020202020204" pitchFamily="34" charset="0"/>
              <a:cs typeface="Arial" panose="020B0604020202020204" pitchFamily="34" charset="0"/>
            </a:endParaRPr>
          </a:p>
          <a:p>
            <a:pPr algn="just">
              <a:lnSpc>
                <a:spcPct val="150000"/>
              </a:lnSpc>
            </a:pPr>
            <a:endParaRPr lang="en-GB" sz="3600" dirty="0">
              <a:latin typeface="Arial" panose="020B0604020202020204" pitchFamily="34" charset="0"/>
              <a:cs typeface="Arial" panose="020B0604020202020204" pitchFamily="34" charset="0"/>
            </a:endParaRPr>
          </a:p>
        </p:txBody>
      </p:sp>
      <p:sp>
        <p:nvSpPr>
          <p:cNvPr id="25" name="Rectangle 24"/>
          <p:cNvSpPr/>
          <p:nvPr/>
        </p:nvSpPr>
        <p:spPr>
          <a:xfrm>
            <a:off x="15205249" y="16385068"/>
            <a:ext cx="14787598" cy="8402300"/>
          </a:xfrm>
          <a:prstGeom prst="rect">
            <a:avLst/>
          </a:prstGeom>
        </p:spPr>
        <p:txBody>
          <a:bodyPr wrap="square">
            <a:spAutoFit/>
          </a:bodyPr>
          <a:lstStyle/>
          <a:p>
            <a:pPr algn="just">
              <a:lnSpc>
                <a:spcPct val="150000"/>
              </a:lnSpc>
            </a:pPr>
            <a:r>
              <a:rPr lang="en-GB" sz="3600" dirty="0" smtClean="0">
                <a:latin typeface="Arial" panose="020B0604020202020204" pitchFamily="34" charset="0"/>
                <a:cs typeface="Arial" panose="020B0604020202020204" pitchFamily="34" charset="0"/>
              </a:rPr>
              <a:t>A prior systematic review concluded that serum potassium derangement was associated with unfavourable outcomes including death (4). Our study adds glucose and chloride levels and AKI to the prognostic marker list. This is a major strength of our study and provides clinicians with an effective and readily available tool to focus their efforts on these patients. Such prognostic strategy can be highly effective and a safe way to address thinly stretched healthcare resources for people admitted with COVID-19. </a:t>
            </a:r>
          </a:p>
          <a:p>
            <a:pPr algn="just">
              <a:lnSpc>
                <a:spcPct val="150000"/>
              </a:lnSpc>
            </a:pPr>
            <a:endParaRPr lang="en-GB" sz="3600" dirty="0" smtClean="0">
              <a:latin typeface="Arial" panose="020B0604020202020204" pitchFamily="34" charset="0"/>
              <a:cs typeface="Arial" panose="020B0604020202020204" pitchFamily="34" charset="0"/>
            </a:endParaRPr>
          </a:p>
          <a:p>
            <a:pPr algn="just">
              <a:lnSpc>
                <a:spcPct val="150000"/>
              </a:lnSpc>
            </a:pPr>
            <a:endParaRPr lang="en-GB" sz="3600" dirty="0" smtClean="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039440819"/>
              </p:ext>
            </p:extLst>
          </p:nvPr>
        </p:nvGraphicFramePr>
        <p:xfrm>
          <a:off x="15375472" y="23852534"/>
          <a:ext cx="14617374" cy="3474720"/>
        </p:xfrm>
        <a:graphic>
          <a:graphicData uri="http://schemas.openxmlformats.org/drawingml/2006/table">
            <a:tbl>
              <a:tblPr firstRow="1" bandRow="1">
                <a:tableStyleId>{7DF18680-E054-41AD-8BC1-D1AEF772440D}</a:tableStyleId>
              </a:tblPr>
              <a:tblGrid>
                <a:gridCol w="2436229"/>
                <a:gridCol w="2551916"/>
                <a:gridCol w="2320542"/>
                <a:gridCol w="2436229"/>
                <a:gridCol w="2436229"/>
                <a:gridCol w="2436229"/>
              </a:tblGrid>
              <a:tr h="370840">
                <a:tc>
                  <a:txBody>
                    <a:bodyPr/>
                    <a:lstStyle/>
                    <a:p>
                      <a:endParaRPr lang="en-GB" sz="3600" b="0" dirty="0"/>
                    </a:p>
                  </a:txBody>
                  <a:tcPr>
                    <a:lnL w="12700" cmpd="sng">
                      <a:noFill/>
                    </a:lnL>
                    <a:lnT w="12700" cmpd="sng">
                      <a:noFill/>
                    </a:lnT>
                    <a:noFill/>
                  </a:tcPr>
                </a:tc>
                <a:tc>
                  <a:txBody>
                    <a:bodyPr/>
                    <a:lstStyle/>
                    <a:p>
                      <a:r>
                        <a:rPr lang="en-GB" sz="3600" b="0" dirty="0" smtClean="0"/>
                        <a:t>All patients n=481</a:t>
                      </a:r>
                      <a:endParaRPr lang="en-GB" sz="3600" b="0" dirty="0"/>
                    </a:p>
                  </a:txBody>
                  <a:tcPr/>
                </a:tc>
                <a:tc>
                  <a:txBody>
                    <a:bodyPr/>
                    <a:lstStyle/>
                    <a:p>
                      <a:r>
                        <a:rPr lang="en-GB" sz="3600" b="0" dirty="0" smtClean="0"/>
                        <a:t>Alive</a:t>
                      </a:r>
                    </a:p>
                    <a:p>
                      <a:r>
                        <a:rPr lang="en-GB" sz="3600" b="0" dirty="0" smtClean="0"/>
                        <a:t>n=</a:t>
                      </a:r>
                      <a:r>
                        <a:rPr lang="en-GB" sz="3600" b="0" baseline="0" dirty="0" smtClean="0"/>
                        <a:t>264</a:t>
                      </a:r>
                      <a:endParaRPr lang="en-GB" sz="3600" b="0" dirty="0"/>
                    </a:p>
                  </a:txBody>
                  <a:tcPr/>
                </a:tc>
                <a:tc>
                  <a:txBody>
                    <a:bodyPr/>
                    <a:lstStyle/>
                    <a:p>
                      <a:r>
                        <a:rPr lang="en-GB" sz="3600" b="0" dirty="0" smtClean="0"/>
                        <a:t>Dead </a:t>
                      </a:r>
                    </a:p>
                    <a:p>
                      <a:r>
                        <a:rPr lang="en-GB" sz="3600" b="0" dirty="0" smtClean="0"/>
                        <a:t>n=217</a:t>
                      </a:r>
                      <a:endParaRPr lang="en-GB" sz="3600" b="0" dirty="0"/>
                    </a:p>
                  </a:txBody>
                  <a:tcPr/>
                </a:tc>
                <a:tc>
                  <a:txBody>
                    <a:bodyPr/>
                    <a:lstStyle/>
                    <a:p>
                      <a:r>
                        <a:rPr lang="en-GB" sz="3600" b="0" dirty="0" smtClean="0"/>
                        <a:t>Admitted</a:t>
                      </a:r>
                      <a:r>
                        <a:rPr lang="en-GB" sz="3600" b="0" baseline="0" dirty="0" smtClean="0"/>
                        <a:t> to critical care n=60</a:t>
                      </a:r>
                      <a:endParaRPr lang="en-GB" sz="3600" b="0" dirty="0"/>
                    </a:p>
                  </a:txBody>
                  <a:tcPr/>
                </a:tc>
                <a:tc>
                  <a:txBody>
                    <a:bodyPr/>
                    <a:lstStyle/>
                    <a:p>
                      <a:r>
                        <a:rPr lang="en-GB" sz="3600" b="0" dirty="0" smtClean="0"/>
                        <a:t>Not</a:t>
                      </a:r>
                      <a:r>
                        <a:rPr lang="en-GB" sz="3600" b="0" baseline="0" dirty="0" smtClean="0"/>
                        <a:t> admitted to critical care n=421</a:t>
                      </a:r>
                      <a:endParaRPr lang="en-GB" sz="3600" b="0" dirty="0"/>
                    </a:p>
                  </a:txBody>
                  <a:tcPr/>
                </a:tc>
              </a:tr>
              <a:tr h="370840">
                <a:tc>
                  <a:txBody>
                    <a:bodyPr/>
                    <a:lstStyle/>
                    <a:p>
                      <a:r>
                        <a:rPr lang="en-GB" sz="3600" b="0" dirty="0" smtClean="0"/>
                        <a:t>Mean Age (range)</a:t>
                      </a:r>
                      <a:endParaRPr lang="en-GB" sz="3600" b="0" dirty="0"/>
                    </a:p>
                  </a:txBody>
                  <a:tcPr/>
                </a:tc>
                <a:tc>
                  <a:txBody>
                    <a:bodyPr/>
                    <a:lstStyle/>
                    <a:p>
                      <a:r>
                        <a:rPr lang="en-GB" sz="3600" b="0" dirty="0" smtClean="0"/>
                        <a:t>68 (18-98)</a:t>
                      </a:r>
                      <a:endParaRPr lang="en-GB" sz="3600" b="0" dirty="0"/>
                    </a:p>
                  </a:txBody>
                  <a:tcPr/>
                </a:tc>
                <a:tc>
                  <a:txBody>
                    <a:bodyPr/>
                    <a:lstStyle/>
                    <a:p>
                      <a:r>
                        <a:rPr lang="en-GB" sz="3600" b="0" dirty="0" smtClean="0"/>
                        <a:t>62 (18-97)</a:t>
                      </a:r>
                      <a:endParaRPr lang="en-GB" sz="3600" b="0" dirty="0"/>
                    </a:p>
                  </a:txBody>
                  <a:tcPr/>
                </a:tc>
                <a:tc>
                  <a:txBody>
                    <a:bodyPr/>
                    <a:lstStyle/>
                    <a:p>
                      <a:r>
                        <a:rPr lang="en-GB" sz="3600" b="0" dirty="0" smtClean="0"/>
                        <a:t>75 (28-98)</a:t>
                      </a:r>
                      <a:endParaRPr lang="en-GB" sz="3600" b="0" dirty="0"/>
                    </a:p>
                  </a:txBody>
                  <a:tcPr/>
                </a:tc>
                <a:tc>
                  <a:txBody>
                    <a:bodyPr/>
                    <a:lstStyle/>
                    <a:p>
                      <a:r>
                        <a:rPr lang="en-GB" sz="3600" b="0" dirty="0" smtClean="0"/>
                        <a:t>57 (23-76)</a:t>
                      </a:r>
                      <a:endParaRPr lang="en-GB" sz="3600" b="0" dirty="0"/>
                    </a:p>
                  </a:txBody>
                  <a:tcPr/>
                </a:tc>
                <a:tc>
                  <a:txBody>
                    <a:bodyPr/>
                    <a:lstStyle/>
                    <a:p>
                      <a:r>
                        <a:rPr lang="en-GB" sz="3600" b="0" dirty="0" smtClean="0"/>
                        <a:t>70 (78-98)</a:t>
                      </a:r>
                      <a:endParaRPr lang="en-GB" sz="3600" b="0" dirty="0"/>
                    </a:p>
                  </a:txBody>
                  <a:tcPr/>
                </a:tc>
              </a:tr>
            </a:tbl>
          </a:graphicData>
        </a:graphic>
      </p:graphicFrame>
      <p:sp>
        <p:nvSpPr>
          <p:cNvPr id="23" name="Rectangle 22"/>
          <p:cNvSpPr/>
          <p:nvPr/>
        </p:nvSpPr>
        <p:spPr>
          <a:xfrm>
            <a:off x="15330054" y="27452934"/>
            <a:ext cx="14787597" cy="830997"/>
          </a:xfrm>
          <a:prstGeom prst="rect">
            <a:avLst/>
          </a:prstGeom>
        </p:spPr>
        <p:txBody>
          <a:bodyPr wrap="square">
            <a:spAutoFit/>
          </a:bodyPr>
          <a:lstStyle/>
          <a:p>
            <a:pPr algn="just">
              <a:lnSpc>
                <a:spcPct val="150000"/>
              </a:lnSpc>
            </a:pPr>
            <a:r>
              <a:rPr lang="en-GB" sz="3200" dirty="0" smtClean="0">
                <a:latin typeface="Arial" panose="020B0604020202020204" pitchFamily="34" charset="0"/>
                <a:cs typeface="Arial" panose="020B0604020202020204" pitchFamily="34" charset="0"/>
              </a:rPr>
              <a:t>Table 2. Mean ages of patients</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9741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674</Words>
  <Application>Microsoft Office PowerPoint</Application>
  <PresentationFormat>Custom</PresentationFormat>
  <Paragraphs>174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Which admission parameters are associated with poor COVID-19 outcome? A real world study. </vt:lpstr>
    </vt:vector>
  </TitlesOfParts>
  <Company>Luton &amp; Dunstable Hospital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%username%</dc:creator>
  <cp:lastModifiedBy>Parisa Khonsari</cp:lastModifiedBy>
  <cp:revision>16</cp:revision>
  <dcterms:created xsi:type="dcterms:W3CDTF">2022-04-12T13:31:01Z</dcterms:created>
  <dcterms:modified xsi:type="dcterms:W3CDTF">2022-04-17T17:40:22Z</dcterms:modified>
</cp:coreProperties>
</file>